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9" r:id="rId3"/>
    <p:sldId id="285" r:id="rId4"/>
    <p:sldId id="286" r:id="rId5"/>
    <p:sldId id="287" r:id="rId6"/>
    <p:sldId id="288" r:id="rId7"/>
    <p:sldId id="289" r:id="rId8"/>
    <p:sldId id="290" r:id="rId9"/>
    <p:sldId id="291" r:id="rId10"/>
    <p:sldId id="283" r:id="rId11"/>
    <p:sldId id="284"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Medium" panose="00000600000000000000" pitchFamily="2" charset="0"/>
      <p:regular r:id="rId43"/>
      <p:bold r:id="rId44"/>
      <p:italic r:id="rId45"/>
      <p:boldItalic r:id="rId46"/>
    </p:embeddedFont>
    <p:embeddedFont>
      <p:font typeface="Poppins SemiBold" panose="00000700000000000000" pitchFamily="2"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ZzQGTpc5Ztnuqobp3HElCD2kld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1ED7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17564-03C1-4070-9F39-67D1994FD147}" v="8" dt="2023-05-24T05:17:34.189"/>
    <p1510:client id="{95B64249-6B0B-4FA6-96CD-802DF3AC6297}" v="1721" dt="2023-05-24T20:23:54.419"/>
    <p1510:client id="{B7005AB6-7103-4A93-B6FF-194CA0BC7064}" v="5" dt="2023-05-24T05:18:54.033"/>
  </p1510:revLst>
</p1510:revInfo>
</file>

<file path=ppt/tableStyles.xml><?xml version="1.0" encoding="utf-8"?>
<a:tblStyleLst xmlns:a="http://schemas.openxmlformats.org/drawingml/2006/main" def="{182836D8-5E63-4A12-B164-7110C9F284F8}">
  <a:tblStyle styleId="{182836D8-5E63-4A12-B164-7110C9F284F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BAFA50F-9718-4E2D-9A17-ADEB62FCE42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b68ecf4afa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9" name="Google Shape;1499;g1b68ecf4afa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b68ecf4afa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9" name="Google Shape;1499;g1b68ecf4afa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9972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53c6a2de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g21653c6a2d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b68ecf4afa_0_10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1b68ecf4afa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1653c6a2d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2" name="Google Shape;472;g21653c6a2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16c2fe2a7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4" name="Google Shape;524;g216c2fe2a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1653c6a2de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9" name="Google Shape;579;g21653c6a2d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16e92170fa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g216e92170f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1602717b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2" name="Google Shape;682;g21602717b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b68ecf4afa_0_9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2" name="Google Shape;732;g1b68ecf4afa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1602717b61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1" name="Google Shape;781;g21602717b6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b68ecf4afa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7" name="Google Shape;837;g1b68ecf4afa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16e92170fa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9" name="Google Shape;889;g216e92170fa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16e92170fa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0" name="Google Shape;950;g216e92170fa_0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b68ecf4afa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5" name="Google Shape;955;g1b68ecf4afa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b68ecf4afa_0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2" name="Google Shape;1012;g1b68ecf4a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b68ecf4afa_0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0" name="Google Shape;1070;g1b68ecf4afa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16d415fc56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7" name="Google Shape;1127;g216d415fc5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16d415fc56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4" name="Google Shape;1184;g216d415fc5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16d415fc56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1" name="Google Shape;1241;g216d415fc5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495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16e92170fa_0_7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g216e92170fa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174f3eacd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7" name="Google Shape;1347;g2174f3eac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b68ecf4afa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6" name="Google Shape;1396;g1b68ecf4afa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485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252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045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116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403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376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1"/>
        <p:cNvGrpSpPr/>
        <p:nvPr/>
      </p:nvGrpSpPr>
      <p:grpSpPr>
        <a:xfrm>
          <a:off x="0" y="0"/>
          <a:ext cx="0" cy="0"/>
          <a:chOff x="0" y="0"/>
          <a:chExt cx="0" cy="0"/>
        </a:xfrm>
      </p:grpSpPr>
      <p:sp>
        <p:nvSpPr>
          <p:cNvPr id="12" name="Google Shape;12;p11"/>
          <p:cNvSpPr>
            <a:spLocks noGrp="1"/>
          </p:cNvSpPr>
          <p:nvPr>
            <p:ph type="pic" idx="2"/>
          </p:nvPr>
        </p:nvSpPr>
        <p:spPr>
          <a:xfrm>
            <a:off x="863600" y="673100"/>
            <a:ext cx="4495800" cy="68707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5"/>
        <p:cNvGrpSpPr/>
        <p:nvPr/>
      </p:nvGrpSpPr>
      <p:grpSpPr>
        <a:xfrm>
          <a:off x="0" y="0"/>
          <a:ext cx="0" cy="0"/>
          <a:chOff x="0" y="0"/>
          <a:chExt cx="0" cy="0"/>
        </a:xfrm>
      </p:grpSpPr>
      <p:sp>
        <p:nvSpPr>
          <p:cNvPr id="66" name="Google Shape;66;p22"/>
          <p:cNvSpPr>
            <a:spLocks noGrp="1"/>
          </p:cNvSpPr>
          <p:nvPr>
            <p:ph type="pic" idx="2"/>
          </p:nvPr>
        </p:nvSpPr>
        <p:spPr>
          <a:xfrm>
            <a:off x="9629994" y="1752776"/>
            <a:ext cx="1939605" cy="193960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67"/>
        <p:cNvGrpSpPr/>
        <p:nvPr/>
      </p:nvGrpSpPr>
      <p:grpSpPr>
        <a:xfrm>
          <a:off x="0" y="0"/>
          <a:ext cx="0" cy="0"/>
          <a:chOff x="0" y="0"/>
          <a:chExt cx="0" cy="0"/>
        </a:xfrm>
      </p:grpSpPr>
      <p:sp>
        <p:nvSpPr>
          <p:cNvPr id="68" name="Google Shape;68;p23"/>
          <p:cNvSpPr>
            <a:spLocks noGrp="1"/>
          </p:cNvSpPr>
          <p:nvPr>
            <p:ph type="pic" idx="2"/>
          </p:nvPr>
        </p:nvSpPr>
        <p:spPr>
          <a:xfrm>
            <a:off x="3287719" y="2829557"/>
            <a:ext cx="2493163" cy="3133078"/>
          </a:xfrm>
          <a:prstGeom prst="rect">
            <a:avLst/>
          </a:prstGeom>
          <a:noFill/>
          <a:ln>
            <a:noFill/>
          </a:ln>
        </p:spPr>
      </p:sp>
      <p:sp>
        <p:nvSpPr>
          <p:cNvPr id="69" name="Google Shape;69;p23"/>
          <p:cNvSpPr>
            <a:spLocks noGrp="1"/>
          </p:cNvSpPr>
          <p:nvPr>
            <p:ph type="pic" idx="3"/>
          </p:nvPr>
        </p:nvSpPr>
        <p:spPr>
          <a:xfrm>
            <a:off x="6096000" y="1898462"/>
            <a:ext cx="3123409" cy="1978417"/>
          </a:xfrm>
          <a:prstGeom prst="rect">
            <a:avLst/>
          </a:prstGeom>
          <a:noFill/>
          <a:ln>
            <a:noFill/>
          </a:ln>
        </p:spPr>
      </p:sp>
      <p:sp>
        <p:nvSpPr>
          <p:cNvPr id="70" name="Google Shape;70;p23"/>
          <p:cNvSpPr>
            <a:spLocks noGrp="1"/>
          </p:cNvSpPr>
          <p:nvPr>
            <p:ph type="pic" idx="4"/>
          </p:nvPr>
        </p:nvSpPr>
        <p:spPr>
          <a:xfrm>
            <a:off x="6095999" y="4192003"/>
            <a:ext cx="3123409" cy="1758895"/>
          </a:xfrm>
          <a:prstGeom prst="rect">
            <a:avLst/>
          </a:prstGeom>
          <a:noFill/>
          <a:ln>
            <a:noFill/>
          </a:ln>
        </p:spPr>
      </p:sp>
      <p:sp>
        <p:nvSpPr>
          <p:cNvPr id="71" name="Google Shape;71;p23"/>
          <p:cNvSpPr>
            <a:spLocks noGrp="1"/>
          </p:cNvSpPr>
          <p:nvPr>
            <p:ph type="pic" idx="5"/>
          </p:nvPr>
        </p:nvSpPr>
        <p:spPr>
          <a:xfrm>
            <a:off x="9534529" y="1898462"/>
            <a:ext cx="2249488" cy="406417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2"/>
        <p:cNvGrpSpPr/>
        <p:nvPr/>
      </p:nvGrpSpPr>
      <p:grpSpPr>
        <a:xfrm>
          <a:off x="0" y="0"/>
          <a:ext cx="0" cy="0"/>
          <a:chOff x="0" y="0"/>
          <a:chExt cx="0" cy="0"/>
        </a:xfrm>
      </p:grpSpPr>
      <p:sp>
        <p:nvSpPr>
          <p:cNvPr id="73" name="Google Shape;73;p24"/>
          <p:cNvSpPr>
            <a:spLocks noGrp="1"/>
          </p:cNvSpPr>
          <p:nvPr>
            <p:ph type="pic" idx="2"/>
          </p:nvPr>
        </p:nvSpPr>
        <p:spPr>
          <a:xfrm>
            <a:off x="8645407" y="2894397"/>
            <a:ext cx="1115604" cy="1031640"/>
          </a:xfrm>
          <a:prstGeom prst="rect">
            <a:avLst/>
          </a:prstGeom>
          <a:noFill/>
          <a:ln>
            <a:noFill/>
          </a:ln>
        </p:spPr>
      </p:sp>
      <p:sp>
        <p:nvSpPr>
          <p:cNvPr id="74" name="Google Shape;74;p24"/>
          <p:cNvSpPr>
            <a:spLocks noGrp="1"/>
          </p:cNvSpPr>
          <p:nvPr>
            <p:ph type="pic" idx="3"/>
          </p:nvPr>
        </p:nvSpPr>
        <p:spPr>
          <a:xfrm>
            <a:off x="10670503" y="2894397"/>
            <a:ext cx="1115604" cy="1031640"/>
          </a:xfrm>
          <a:prstGeom prst="rect">
            <a:avLst/>
          </a:prstGeom>
          <a:noFill/>
          <a:ln>
            <a:noFill/>
          </a:ln>
        </p:spPr>
      </p:sp>
      <p:sp>
        <p:nvSpPr>
          <p:cNvPr id="75" name="Google Shape;75;p24"/>
          <p:cNvSpPr>
            <a:spLocks noGrp="1"/>
          </p:cNvSpPr>
          <p:nvPr>
            <p:ph type="pic" idx="4"/>
          </p:nvPr>
        </p:nvSpPr>
        <p:spPr>
          <a:xfrm>
            <a:off x="8645407" y="4953829"/>
            <a:ext cx="1115604" cy="1031640"/>
          </a:xfrm>
          <a:prstGeom prst="rect">
            <a:avLst/>
          </a:prstGeom>
          <a:noFill/>
          <a:ln>
            <a:noFill/>
          </a:ln>
        </p:spPr>
      </p:sp>
      <p:sp>
        <p:nvSpPr>
          <p:cNvPr id="76" name="Google Shape;76;p24"/>
          <p:cNvSpPr>
            <a:spLocks noGrp="1"/>
          </p:cNvSpPr>
          <p:nvPr>
            <p:ph type="pic" idx="5"/>
          </p:nvPr>
        </p:nvSpPr>
        <p:spPr>
          <a:xfrm>
            <a:off x="10670503" y="4953829"/>
            <a:ext cx="1115604" cy="103164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6"/>
          <p:cNvSpPr>
            <a:spLocks noGrp="1"/>
          </p:cNvSpPr>
          <p:nvPr>
            <p:ph type="pic" idx="2"/>
          </p:nvPr>
        </p:nvSpPr>
        <p:spPr>
          <a:xfrm>
            <a:off x="5183188" y="987425"/>
            <a:ext cx="6172200" cy="4873625"/>
          </a:xfrm>
          <a:prstGeom prst="rect">
            <a:avLst/>
          </a:prstGeom>
          <a:noFill/>
          <a:ln>
            <a:noFill/>
          </a:ln>
        </p:spPr>
      </p:sp>
      <p:sp>
        <p:nvSpPr>
          <p:cNvPr id="87" name="Google Shape;87;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3"/>
        <p:cNvGrpSpPr/>
        <p:nvPr/>
      </p:nvGrpSpPr>
      <p:grpSpPr>
        <a:xfrm>
          <a:off x="0" y="0"/>
          <a:ext cx="0" cy="0"/>
          <a:chOff x="0" y="0"/>
          <a:chExt cx="0" cy="0"/>
        </a:xfrm>
      </p:grpSpPr>
      <p:sp>
        <p:nvSpPr>
          <p:cNvPr id="14" name="Google Shape;14;p12"/>
          <p:cNvSpPr>
            <a:spLocks noGrp="1"/>
          </p:cNvSpPr>
          <p:nvPr>
            <p:ph type="pic" idx="2"/>
          </p:nvPr>
        </p:nvSpPr>
        <p:spPr>
          <a:xfrm>
            <a:off x="3273896" y="1162071"/>
            <a:ext cx="1406053" cy="1406053"/>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21"/>
        <p:cNvGrpSpPr/>
        <p:nvPr/>
      </p:nvGrpSpPr>
      <p:grpSpPr>
        <a:xfrm>
          <a:off x="0" y="0"/>
          <a:ext cx="0" cy="0"/>
          <a:chOff x="0" y="0"/>
          <a:chExt cx="0" cy="0"/>
        </a:xfrm>
      </p:grpSpPr>
      <p:sp>
        <p:nvSpPr>
          <p:cNvPr id="22" name="Google Shape;22;p13"/>
          <p:cNvSpPr>
            <a:spLocks noGrp="1"/>
          </p:cNvSpPr>
          <p:nvPr>
            <p:ph type="pic" idx="2"/>
          </p:nvPr>
        </p:nvSpPr>
        <p:spPr>
          <a:xfrm>
            <a:off x="422440" y="5873860"/>
            <a:ext cx="801145" cy="80114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3"/>
        <p:cNvGrpSpPr/>
        <p:nvPr/>
      </p:nvGrpSpPr>
      <p:grpSpPr>
        <a:xfrm>
          <a:off x="0" y="0"/>
          <a:ext cx="0" cy="0"/>
          <a:chOff x="0" y="0"/>
          <a:chExt cx="0" cy="0"/>
        </a:xfrm>
      </p:grpSpPr>
      <p:sp>
        <p:nvSpPr>
          <p:cNvPr id="24" name="Google Shape;24;p15"/>
          <p:cNvSpPr>
            <a:spLocks noGrp="1"/>
          </p:cNvSpPr>
          <p:nvPr>
            <p:ph type="pic" idx="2"/>
          </p:nvPr>
        </p:nvSpPr>
        <p:spPr>
          <a:xfrm>
            <a:off x="3478209" y="3102280"/>
            <a:ext cx="1524118" cy="1524118"/>
          </a:xfrm>
          <a:prstGeom prst="rect">
            <a:avLst/>
          </a:prstGeom>
          <a:noFill/>
          <a:ln>
            <a:noFill/>
          </a:ln>
        </p:spPr>
      </p:sp>
      <p:sp>
        <p:nvSpPr>
          <p:cNvPr id="25" name="Google Shape;25;p15"/>
          <p:cNvSpPr>
            <a:spLocks noGrp="1"/>
          </p:cNvSpPr>
          <p:nvPr>
            <p:ph type="pic" idx="3"/>
          </p:nvPr>
        </p:nvSpPr>
        <p:spPr>
          <a:xfrm>
            <a:off x="5673569" y="3102280"/>
            <a:ext cx="1524118" cy="1524118"/>
          </a:xfrm>
          <a:prstGeom prst="rect">
            <a:avLst/>
          </a:prstGeom>
          <a:noFill/>
          <a:ln>
            <a:noFill/>
          </a:ln>
        </p:spPr>
      </p:sp>
      <p:sp>
        <p:nvSpPr>
          <p:cNvPr id="26" name="Google Shape;26;p15"/>
          <p:cNvSpPr>
            <a:spLocks noGrp="1"/>
          </p:cNvSpPr>
          <p:nvPr>
            <p:ph type="pic" idx="4"/>
          </p:nvPr>
        </p:nvSpPr>
        <p:spPr>
          <a:xfrm>
            <a:off x="7868929" y="3102280"/>
            <a:ext cx="1524118" cy="1524118"/>
          </a:xfrm>
          <a:prstGeom prst="rect">
            <a:avLst/>
          </a:prstGeom>
          <a:noFill/>
          <a:ln>
            <a:noFill/>
          </a:ln>
        </p:spPr>
      </p:sp>
      <p:sp>
        <p:nvSpPr>
          <p:cNvPr id="27" name="Google Shape;27;p15"/>
          <p:cNvSpPr>
            <a:spLocks noGrp="1"/>
          </p:cNvSpPr>
          <p:nvPr>
            <p:ph type="pic" idx="5"/>
          </p:nvPr>
        </p:nvSpPr>
        <p:spPr>
          <a:xfrm>
            <a:off x="10064288" y="3102280"/>
            <a:ext cx="1524118" cy="1524118"/>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 Target="slide2.xml"/><Relationship Id="rId7" Type="http://schemas.openxmlformats.org/officeDocument/2006/relationships/hyperlink" Target="https://www.kaggle.com/datasets/carlosgdcj/genius-song-lyrics-with-language-inform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png"/><Relationship Id="rId4" Type="http://schemas.openxmlformats.org/officeDocument/2006/relationships/slide" Target="slide5.xm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slide" Target="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4.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5.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6.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7.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8.xml"/><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9.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png"/><Relationship Id="rId4" Type="http://schemas.openxmlformats.org/officeDocument/2006/relationships/slide" Target="slide31.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11.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png"/><Relationship Id="rId4" Type="http://schemas.openxmlformats.org/officeDocument/2006/relationships/slide" Target="slide31.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image" Target="../media/image2.png"/><Relationship Id="rId4" Type="http://schemas.openxmlformats.org/officeDocument/2006/relationships/slide" Target="slide31.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11.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06"/>
        <p:cNvGrpSpPr/>
        <p:nvPr/>
      </p:nvGrpSpPr>
      <p:grpSpPr>
        <a:xfrm>
          <a:off x="0" y="0"/>
          <a:ext cx="0" cy="0"/>
          <a:chOff x="0" y="0"/>
          <a:chExt cx="0" cy="0"/>
        </a:xfrm>
      </p:grpSpPr>
      <p:sp>
        <p:nvSpPr>
          <p:cNvPr id="107" name="Google Shape;107;p1"/>
          <p:cNvSpPr txBox="1"/>
          <p:nvPr/>
        </p:nvSpPr>
        <p:spPr>
          <a:xfrm>
            <a:off x="4171377" y="2465645"/>
            <a:ext cx="5719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IN" sz="6000">
                <a:solidFill>
                  <a:srgbClr val="1ED760"/>
                </a:solidFill>
                <a:latin typeface="Poppins SemiBold"/>
                <a:ea typeface="Poppins SemiBold"/>
                <a:cs typeface="Poppins SemiBold"/>
                <a:sym typeface="Poppins SemiBold"/>
              </a:rPr>
              <a:t>Song Genre</a:t>
            </a:r>
            <a:endParaRPr sz="1400" b="0" i="0" u="none" strike="noStrike" cap="none">
              <a:solidFill>
                <a:srgbClr val="000000"/>
              </a:solidFill>
              <a:latin typeface="Arial"/>
              <a:ea typeface="Arial"/>
              <a:cs typeface="Arial"/>
              <a:sym typeface="Arial"/>
            </a:endParaRPr>
          </a:p>
        </p:txBody>
      </p:sp>
      <p:sp>
        <p:nvSpPr>
          <p:cNvPr id="108" name="Google Shape;108;p1"/>
          <p:cNvSpPr txBox="1"/>
          <p:nvPr/>
        </p:nvSpPr>
        <p:spPr>
          <a:xfrm>
            <a:off x="4212197" y="3435981"/>
            <a:ext cx="5634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IN" sz="3200">
                <a:solidFill>
                  <a:schemeClr val="lt1"/>
                </a:solidFill>
                <a:latin typeface="Poppins Medium"/>
                <a:ea typeface="Poppins Medium"/>
                <a:cs typeface="Poppins Medium"/>
                <a:sym typeface="Poppins Medium"/>
              </a:rPr>
              <a:t>Classification Model</a:t>
            </a:r>
            <a:endParaRPr sz="3200" b="0" i="0" u="none" strike="noStrike" cap="none">
              <a:solidFill>
                <a:schemeClr val="lt1"/>
              </a:solidFill>
              <a:latin typeface="Poppins Medium"/>
              <a:ea typeface="Poppins Medium"/>
              <a:cs typeface="Poppins Medium"/>
              <a:sym typeface="Poppins Medium"/>
            </a:endParaRPr>
          </a:p>
        </p:txBody>
      </p:sp>
      <p:sp>
        <p:nvSpPr>
          <p:cNvPr id="109" name="Google Shape;109;p1"/>
          <p:cNvSpPr txBox="1"/>
          <p:nvPr/>
        </p:nvSpPr>
        <p:spPr>
          <a:xfrm>
            <a:off x="2796988" y="5393778"/>
            <a:ext cx="9133200" cy="12006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IN" sz="1800">
                <a:solidFill>
                  <a:srgbClr val="FFFFFF"/>
                </a:solidFill>
                <a:latin typeface="Quattrocento Sans"/>
                <a:ea typeface="Quattrocento Sans"/>
                <a:cs typeface="Quattrocento Sans"/>
                <a:sym typeface="Quattrocento Sans"/>
              </a:rPr>
              <a:t>Machine Learning and Predictive Analysis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00"/>
              <a:buFont typeface="Arial"/>
              <a:buNone/>
            </a:pPr>
            <a:r>
              <a:rPr lang="en-IN" sz="1800">
                <a:solidFill>
                  <a:srgbClr val="FFFFFF"/>
                </a:solidFill>
                <a:latin typeface="Quattrocento Sans"/>
                <a:ea typeface="Quattrocento Sans"/>
                <a:cs typeface="Quattrocento Sans"/>
                <a:sym typeface="Quattrocento Sans"/>
              </a:rPr>
              <a:t>05/25/2023</a:t>
            </a:r>
            <a:endParaRPr sz="1800">
              <a:solidFill>
                <a:srgbClr val="FFFFFF"/>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Quattrocento Sans"/>
                <a:ea typeface="Quattrocento Sans"/>
                <a:cs typeface="Quattrocento Sans"/>
                <a:sym typeface="Quattrocento Sans"/>
              </a:rPr>
              <a:t>Scott Matsubara</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 name="Picture 6" descr="Logo&#10;&#10;Description automatically generated">
            <a:extLst>
              <a:ext uri="{FF2B5EF4-FFF2-40B4-BE49-F238E27FC236}">
                <a16:creationId xmlns:a16="http://schemas.microsoft.com/office/drawing/2014/main" id="{F7C1E457-F0A0-7165-5DFD-AD9DCF6E560D}"/>
              </a:ext>
            </a:extLst>
          </p:cNvPr>
          <p:cNvPicPr>
            <a:picLocks noChangeAspect="1"/>
          </p:cNvPicPr>
          <p:nvPr/>
        </p:nvPicPr>
        <p:blipFill>
          <a:blip r:embed="rId3"/>
          <a:stretch>
            <a:fillRect/>
          </a:stretch>
        </p:blipFill>
        <p:spPr>
          <a:xfrm>
            <a:off x="1159407" y="2057400"/>
            <a:ext cx="2743200" cy="2743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500"/>
        <p:cNvGrpSpPr/>
        <p:nvPr/>
      </p:nvGrpSpPr>
      <p:grpSpPr>
        <a:xfrm>
          <a:off x="0" y="0"/>
          <a:ext cx="0" cy="0"/>
          <a:chOff x="0" y="0"/>
          <a:chExt cx="0" cy="0"/>
        </a:xfrm>
      </p:grpSpPr>
      <p:sp>
        <p:nvSpPr>
          <p:cNvPr id="1501" name="Google Shape;1501;g1b68ecf4afa_0_576"/>
          <p:cNvSpPr txBox="1"/>
          <p:nvPr/>
        </p:nvSpPr>
        <p:spPr>
          <a:xfrm>
            <a:off x="2973993" y="2337144"/>
            <a:ext cx="62439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IN" sz="6000" b="0" i="0" u="none" strike="noStrike" cap="none">
                <a:solidFill>
                  <a:srgbClr val="1ED760"/>
                </a:solidFill>
                <a:latin typeface="Poppins SemiBold"/>
                <a:ea typeface="Poppins SemiBold"/>
                <a:cs typeface="Poppins SemiBold"/>
                <a:sym typeface="Poppins SemiBold"/>
              </a:rPr>
              <a:t>Appendix</a:t>
            </a:r>
            <a:endParaRPr sz="1400" b="0" i="0" u="none" strike="noStrike" cap="none">
              <a:solidFill>
                <a:srgbClr val="000000"/>
              </a:solidFill>
              <a:latin typeface="Arial"/>
              <a:ea typeface="Arial"/>
              <a:cs typeface="Arial"/>
              <a:sym typeface="Arial"/>
            </a:endParaRPr>
          </a:p>
        </p:txBody>
      </p:sp>
      <p:sp>
        <p:nvSpPr>
          <p:cNvPr id="1502" name="Google Shape;1502;g1b68ecf4afa_0_576"/>
          <p:cNvSpPr/>
          <p:nvPr/>
        </p:nvSpPr>
        <p:spPr>
          <a:xfrm>
            <a:off x="0" y="5689950"/>
            <a:ext cx="12192000" cy="1168889"/>
          </a:xfrm>
          <a:custGeom>
            <a:avLst/>
            <a:gdLst/>
            <a:ahLst/>
            <a:cxnLst/>
            <a:rect l="l" t="t" r="r" b="b"/>
            <a:pathLst>
              <a:path w="12192000" h="1168889" extrusionOk="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3" name="Google Shape;1503;g1b68ecf4afa_0_576"/>
          <p:cNvSpPr/>
          <p:nvPr/>
        </p:nvSpPr>
        <p:spPr>
          <a:xfrm>
            <a:off x="422440" y="5873860"/>
            <a:ext cx="801144" cy="801144"/>
          </a:xfrm>
          <a:custGeom>
            <a:avLst/>
            <a:gdLst/>
            <a:ahLst/>
            <a:cxnLst/>
            <a:rect l="l" t="t" r="r" b="b"/>
            <a:pathLst>
              <a:path w="801144" h="801144" extrusionOk="0">
                <a:moveTo>
                  <a:pt x="0" y="0"/>
                </a:moveTo>
                <a:lnTo>
                  <a:pt x="801145" y="0"/>
                </a:lnTo>
                <a:lnTo>
                  <a:pt x="801145" y="801145"/>
                </a:lnTo>
                <a:lnTo>
                  <a:pt x="0" y="801145"/>
                </a:lnTo>
                <a:close/>
              </a:path>
            </a:pathLst>
          </a:custGeom>
          <a:solidFill>
            <a:srgbClr val="DDDF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4" name="Google Shape;1504;g1b68ecf4afa_0_576"/>
          <p:cNvSpPr txBox="1"/>
          <p:nvPr/>
        </p:nvSpPr>
        <p:spPr>
          <a:xfrm>
            <a:off x="1295672" y="6281466"/>
            <a:ext cx="1768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Semisonic</a:t>
            </a:r>
            <a:endParaRPr sz="1400" b="0" i="0" u="none" strike="noStrike" cap="none">
              <a:solidFill>
                <a:srgbClr val="000000"/>
              </a:solidFill>
              <a:latin typeface="Arial"/>
              <a:ea typeface="Arial"/>
              <a:cs typeface="Arial"/>
              <a:sym typeface="Arial"/>
            </a:endParaRPr>
          </a:p>
        </p:txBody>
      </p:sp>
      <p:sp>
        <p:nvSpPr>
          <p:cNvPr id="1505" name="Google Shape;1505;g1b68ecf4afa_0_576"/>
          <p:cNvSpPr txBox="1"/>
          <p:nvPr/>
        </p:nvSpPr>
        <p:spPr>
          <a:xfrm>
            <a:off x="1291091" y="5986094"/>
            <a:ext cx="1910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FFFFFF"/>
                </a:solidFill>
                <a:latin typeface="Poppins Medium"/>
                <a:ea typeface="Poppins Medium"/>
                <a:cs typeface="Poppins Medium"/>
                <a:sym typeface="Poppins Medium"/>
              </a:rPr>
              <a:t>Closing Time</a:t>
            </a:r>
            <a:endParaRPr sz="1400" b="0" i="0" u="none" strike="noStrike" cap="none">
              <a:solidFill>
                <a:srgbClr val="000000"/>
              </a:solidFill>
              <a:latin typeface="Arial"/>
              <a:ea typeface="Arial"/>
              <a:cs typeface="Arial"/>
              <a:sym typeface="Arial"/>
            </a:endParaRPr>
          </a:p>
        </p:txBody>
      </p:sp>
      <p:grpSp>
        <p:nvGrpSpPr>
          <p:cNvPr id="1506" name="Google Shape;1506;g1b68ecf4afa_0_576"/>
          <p:cNvGrpSpPr/>
          <p:nvPr/>
        </p:nvGrpSpPr>
        <p:grpSpPr>
          <a:xfrm>
            <a:off x="3107581" y="6207327"/>
            <a:ext cx="141998" cy="134058"/>
            <a:chOff x="3193815" y="6207327"/>
            <a:chExt cx="141998" cy="134058"/>
          </a:xfrm>
        </p:grpSpPr>
        <p:sp>
          <p:nvSpPr>
            <p:cNvPr id="1507" name="Google Shape;1507;g1b68ecf4afa_0_576"/>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8" name="Google Shape;1508;g1b68ecf4afa_0_576"/>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9525" cap="flat" cmpd="sng">
              <a:solidFill>
                <a:srgbClr val="B4B5B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09" name="Google Shape;1509;g1b68ecf4afa_0_576"/>
          <p:cNvSpPr txBox="1"/>
          <p:nvPr/>
        </p:nvSpPr>
        <p:spPr>
          <a:xfrm>
            <a:off x="3997540" y="6425602"/>
            <a:ext cx="4410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0:23</a:t>
            </a:r>
            <a:endParaRPr sz="1400" b="0" i="0" u="none" strike="noStrike" cap="none">
              <a:solidFill>
                <a:srgbClr val="000000"/>
              </a:solidFill>
              <a:latin typeface="Arial"/>
              <a:ea typeface="Arial"/>
              <a:cs typeface="Arial"/>
              <a:sym typeface="Arial"/>
            </a:endParaRPr>
          </a:p>
        </p:txBody>
      </p:sp>
      <p:sp>
        <p:nvSpPr>
          <p:cNvPr id="1510" name="Google Shape;1510;g1b68ecf4afa_0_576"/>
          <p:cNvSpPr txBox="1"/>
          <p:nvPr/>
        </p:nvSpPr>
        <p:spPr>
          <a:xfrm>
            <a:off x="8518648" y="6425600"/>
            <a:ext cx="5982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-4:34</a:t>
            </a:r>
            <a:endParaRPr sz="1400" b="0" i="0" u="none" strike="noStrike" cap="none">
              <a:solidFill>
                <a:srgbClr val="000000"/>
              </a:solidFill>
              <a:latin typeface="Arial"/>
              <a:ea typeface="Arial"/>
              <a:cs typeface="Arial"/>
              <a:sym typeface="Arial"/>
            </a:endParaRPr>
          </a:p>
        </p:txBody>
      </p:sp>
      <p:grpSp>
        <p:nvGrpSpPr>
          <p:cNvPr id="1511" name="Google Shape;1511;g1b68ecf4afa_0_576"/>
          <p:cNvGrpSpPr/>
          <p:nvPr/>
        </p:nvGrpSpPr>
        <p:grpSpPr>
          <a:xfrm>
            <a:off x="4474933" y="6565987"/>
            <a:ext cx="4007480" cy="7634"/>
            <a:chOff x="4300409" y="6565987"/>
            <a:chExt cx="4007480" cy="7634"/>
          </a:xfrm>
        </p:grpSpPr>
        <p:sp>
          <p:nvSpPr>
            <p:cNvPr id="1512" name="Google Shape;1512;g1b68ecf4afa_0_576"/>
            <p:cNvSpPr/>
            <p:nvPr/>
          </p:nvSpPr>
          <p:spPr>
            <a:xfrm>
              <a:off x="4300409" y="6565987"/>
              <a:ext cx="4007480" cy="7634"/>
            </a:xfrm>
            <a:custGeom>
              <a:avLst/>
              <a:gdLst/>
              <a:ahLst/>
              <a:cxnLst/>
              <a:rect l="l" t="t" r="r" b="b"/>
              <a:pathLst>
                <a:path w="4007480" h="7634" extrusionOk="0">
                  <a:moveTo>
                    <a:pt x="0" y="0"/>
                  </a:moveTo>
                  <a:lnTo>
                    <a:pt x="4007481"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3" name="Google Shape;1513;g1b68ecf4afa_0_576"/>
            <p:cNvSpPr/>
            <p:nvPr/>
          </p:nvSpPr>
          <p:spPr>
            <a:xfrm>
              <a:off x="4300409" y="6565987"/>
              <a:ext cx="324992" cy="7634"/>
            </a:xfrm>
            <a:custGeom>
              <a:avLst/>
              <a:gdLst/>
              <a:ahLst/>
              <a:cxnLst/>
              <a:rect l="l" t="t" r="r" b="b"/>
              <a:pathLst>
                <a:path w="324992" h="7634" extrusionOk="0">
                  <a:moveTo>
                    <a:pt x="0" y="0"/>
                  </a:moveTo>
                  <a:lnTo>
                    <a:pt x="324993"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14" name="Google Shape;1514;g1b68ecf4afa_0_576"/>
          <p:cNvGrpSpPr/>
          <p:nvPr/>
        </p:nvGrpSpPr>
        <p:grpSpPr>
          <a:xfrm>
            <a:off x="6014710" y="5942295"/>
            <a:ext cx="1010427" cy="347277"/>
            <a:chOff x="5985836" y="6055175"/>
            <a:chExt cx="682813" cy="234678"/>
          </a:xfrm>
        </p:grpSpPr>
        <p:grpSp>
          <p:nvGrpSpPr>
            <p:cNvPr id="1515" name="Google Shape;1515;g1b68ecf4afa_0_576"/>
            <p:cNvGrpSpPr/>
            <p:nvPr/>
          </p:nvGrpSpPr>
          <p:grpSpPr>
            <a:xfrm>
              <a:off x="6209903" y="6055175"/>
              <a:ext cx="234678" cy="234678"/>
              <a:chOff x="6209903" y="6055175"/>
              <a:chExt cx="234678" cy="234678"/>
            </a:xfrm>
          </p:grpSpPr>
          <p:sp>
            <p:nvSpPr>
              <p:cNvPr id="1516" name="Google Shape;1516;g1b68ecf4afa_0_576"/>
              <p:cNvSpPr/>
              <p:nvPr/>
            </p:nvSpPr>
            <p:spPr>
              <a:xfrm>
                <a:off x="6209903" y="6055175"/>
                <a:ext cx="234678" cy="234678"/>
              </a:xfrm>
              <a:custGeom>
                <a:avLst/>
                <a:gdLst/>
                <a:ahLst/>
                <a:cxnLst/>
                <a:rect l="l" t="t" r="r" b="b"/>
                <a:pathLst>
                  <a:path w="234678" h="234678" extrusionOk="0">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17" name="Google Shape;1517;g1b68ecf4afa_0_576"/>
              <p:cNvGrpSpPr/>
              <p:nvPr/>
            </p:nvGrpSpPr>
            <p:grpSpPr>
              <a:xfrm>
                <a:off x="6289224" y="6120601"/>
                <a:ext cx="76037" cy="103750"/>
                <a:chOff x="6289224" y="6120601"/>
                <a:chExt cx="76037" cy="103750"/>
              </a:xfrm>
            </p:grpSpPr>
            <p:sp>
              <p:nvSpPr>
                <p:cNvPr id="1518" name="Google Shape;1518;g1b68ecf4afa_0_576"/>
                <p:cNvSpPr/>
                <p:nvPr/>
              </p:nvSpPr>
              <p:spPr>
                <a:xfrm>
                  <a:off x="6289224"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9" name="Google Shape;1519;g1b68ecf4afa_0_576"/>
                <p:cNvSpPr/>
                <p:nvPr/>
              </p:nvSpPr>
              <p:spPr>
                <a:xfrm>
                  <a:off x="6339916"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520" name="Google Shape;1520;g1b68ecf4afa_0_576"/>
            <p:cNvGrpSpPr/>
            <p:nvPr/>
          </p:nvGrpSpPr>
          <p:grpSpPr>
            <a:xfrm>
              <a:off x="6565205" y="6114036"/>
              <a:ext cx="103444" cy="111613"/>
              <a:chOff x="6565205" y="6114036"/>
              <a:chExt cx="103444" cy="111613"/>
            </a:xfrm>
          </p:grpSpPr>
          <p:sp>
            <p:nvSpPr>
              <p:cNvPr id="1521" name="Google Shape;1521;g1b68ecf4afa_0_576"/>
              <p:cNvSpPr/>
              <p:nvPr/>
            </p:nvSpPr>
            <p:spPr>
              <a:xfrm>
                <a:off x="6565205" y="6114036"/>
                <a:ext cx="96650" cy="111613"/>
              </a:xfrm>
              <a:custGeom>
                <a:avLst/>
                <a:gdLst/>
                <a:ahLst/>
                <a:cxnLst/>
                <a:rect l="l" t="t" r="r" b="b"/>
                <a:pathLst>
                  <a:path w="96650" h="111613" extrusionOk="0">
                    <a:moveTo>
                      <a:pt x="96650" y="55807"/>
                    </a:moveTo>
                    <a:lnTo>
                      <a:pt x="0" y="0"/>
                    </a:lnTo>
                    <a:lnTo>
                      <a:pt x="0" y="111614"/>
                    </a:lnTo>
                    <a:lnTo>
                      <a:pt x="9665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2" name="Google Shape;1522;g1b68ecf4afa_0_576"/>
              <p:cNvSpPr/>
              <p:nvPr/>
            </p:nvSpPr>
            <p:spPr>
              <a:xfrm>
                <a:off x="6655060"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3" name="Google Shape;1523;g1b68ecf4afa_0_576"/>
            <p:cNvGrpSpPr/>
            <p:nvPr/>
          </p:nvGrpSpPr>
          <p:grpSpPr>
            <a:xfrm>
              <a:off x="5985836" y="6114036"/>
              <a:ext cx="103521" cy="111613"/>
              <a:chOff x="5985836" y="6114036"/>
              <a:chExt cx="103521" cy="111613"/>
            </a:xfrm>
          </p:grpSpPr>
          <p:sp>
            <p:nvSpPr>
              <p:cNvPr id="1524" name="Google Shape;1524;g1b68ecf4afa_0_576"/>
              <p:cNvSpPr/>
              <p:nvPr/>
            </p:nvSpPr>
            <p:spPr>
              <a:xfrm>
                <a:off x="5992631" y="6114036"/>
                <a:ext cx="96726" cy="111613"/>
              </a:xfrm>
              <a:custGeom>
                <a:avLst/>
                <a:gdLst/>
                <a:ahLst/>
                <a:cxnLst/>
                <a:rect l="l" t="t" r="r" b="b"/>
                <a:pathLst>
                  <a:path w="96726" h="111613" extrusionOk="0">
                    <a:moveTo>
                      <a:pt x="0" y="55807"/>
                    </a:moveTo>
                    <a:lnTo>
                      <a:pt x="96727" y="0"/>
                    </a:lnTo>
                    <a:lnTo>
                      <a:pt x="96727" y="111614"/>
                    </a:lnTo>
                    <a:lnTo>
                      <a:pt x="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5" name="Google Shape;1525;g1b68ecf4afa_0_576"/>
              <p:cNvSpPr/>
              <p:nvPr/>
            </p:nvSpPr>
            <p:spPr>
              <a:xfrm rot="10800000">
                <a:off x="5985836"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526" name="Google Shape;1526;g1b68ecf4afa_0_576"/>
          <p:cNvGrpSpPr/>
          <p:nvPr/>
        </p:nvGrpSpPr>
        <p:grpSpPr>
          <a:xfrm>
            <a:off x="7404587" y="6042367"/>
            <a:ext cx="185049" cy="193974"/>
            <a:chOff x="6925086" y="6122815"/>
            <a:chExt cx="125050" cy="131081"/>
          </a:xfrm>
        </p:grpSpPr>
        <p:sp>
          <p:nvSpPr>
            <p:cNvPr id="1527" name="Google Shape;1527;g1b68ecf4afa_0_576"/>
            <p:cNvSpPr/>
            <p:nvPr/>
          </p:nvSpPr>
          <p:spPr>
            <a:xfrm>
              <a:off x="6925086" y="6122815"/>
              <a:ext cx="125050" cy="110621"/>
            </a:xfrm>
            <a:custGeom>
              <a:avLst/>
              <a:gdLst/>
              <a:ahLst/>
              <a:cxnLst/>
              <a:rect l="l" t="t" r="r" b="b"/>
              <a:pathLst>
                <a:path w="125050" h="110621" extrusionOk="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8" name="Google Shape;1528;g1b68ecf4afa_0_576"/>
            <p:cNvSpPr/>
            <p:nvPr/>
          </p:nvSpPr>
          <p:spPr>
            <a:xfrm>
              <a:off x="6987611" y="6243514"/>
              <a:ext cx="10382" cy="10382"/>
            </a:xfrm>
            <a:custGeom>
              <a:avLst/>
              <a:gdLst/>
              <a:ahLst/>
              <a:cxnLst/>
              <a:rect l="l" t="t" r="r" b="b"/>
              <a:pathLst>
                <a:path w="10382" h="10382" extrusionOk="0">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9" name="Google Shape;1529;g1b68ecf4afa_0_576"/>
          <p:cNvGrpSpPr/>
          <p:nvPr/>
        </p:nvGrpSpPr>
        <p:grpSpPr>
          <a:xfrm>
            <a:off x="5437670" y="6041270"/>
            <a:ext cx="177613" cy="141556"/>
            <a:chOff x="5595881" y="6122039"/>
            <a:chExt cx="120025" cy="95659"/>
          </a:xfrm>
        </p:grpSpPr>
        <p:sp>
          <p:nvSpPr>
            <p:cNvPr id="1530" name="Google Shape;1530;g1b68ecf4afa_0_576"/>
            <p:cNvSpPr/>
            <p:nvPr/>
          </p:nvSpPr>
          <p:spPr>
            <a:xfrm>
              <a:off x="5595881" y="6133630"/>
              <a:ext cx="120025" cy="84068"/>
            </a:xfrm>
            <a:custGeom>
              <a:avLst/>
              <a:gdLst/>
              <a:ahLst/>
              <a:cxnLst/>
              <a:rect l="l" t="t" r="r" b="b"/>
              <a:pathLst>
                <a:path w="120025" h="84068" extrusionOk="0">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1" name="Google Shape;1531;g1b68ecf4afa_0_576"/>
            <p:cNvSpPr/>
            <p:nvPr/>
          </p:nvSpPr>
          <p:spPr>
            <a:xfrm>
              <a:off x="5661751" y="6122039"/>
              <a:ext cx="54079" cy="38845"/>
            </a:xfrm>
            <a:custGeom>
              <a:avLst/>
              <a:gdLst/>
              <a:ahLst/>
              <a:cxnLst/>
              <a:rect l="l" t="t" r="r" b="b"/>
              <a:pathLst>
                <a:path w="54079" h="38845" extrusionOk="0">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2" name="Google Shape;1532;g1b68ecf4afa_0_576"/>
            <p:cNvSpPr/>
            <p:nvPr/>
          </p:nvSpPr>
          <p:spPr>
            <a:xfrm>
              <a:off x="5596028" y="6178543"/>
              <a:ext cx="53998" cy="27257"/>
            </a:xfrm>
            <a:custGeom>
              <a:avLst/>
              <a:gdLst/>
              <a:ahLst/>
              <a:cxnLst/>
              <a:rect l="l" t="t" r="r" b="b"/>
              <a:pathLst>
                <a:path w="53998" h="27257" extrusionOk="0">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33" name="Google Shape;1533;g1b68ecf4afa_0_576"/>
          <p:cNvGrpSpPr/>
          <p:nvPr/>
        </p:nvGrpSpPr>
        <p:grpSpPr>
          <a:xfrm>
            <a:off x="9844023" y="6195366"/>
            <a:ext cx="167139" cy="169506"/>
            <a:chOff x="9752405" y="6195366"/>
            <a:chExt cx="167139" cy="169506"/>
          </a:xfrm>
        </p:grpSpPr>
        <p:sp>
          <p:nvSpPr>
            <p:cNvPr id="1534" name="Google Shape;1534;g1b68ecf4afa_0_576"/>
            <p:cNvSpPr/>
            <p:nvPr/>
          </p:nvSpPr>
          <p:spPr>
            <a:xfrm>
              <a:off x="9752405" y="6248018"/>
              <a:ext cx="115632" cy="116854"/>
            </a:xfrm>
            <a:custGeom>
              <a:avLst/>
              <a:gdLst/>
              <a:ahLst/>
              <a:cxnLst/>
              <a:rect l="l" t="t" r="r" b="b"/>
              <a:pathLst>
                <a:path w="115632" h="116854" extrusionOk="0">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5" name="Google Shape;1535;g1b68ecf4afa_0_576"/>
            <p:cNvSpPr/>
            <p:nvPr/>
          </p:nvSpPr>
          <p:spPr>
            <a:xfrm>
              <a:off x="9827403" y="6195366"/>
              <a:ext cx="92141" cy="92134"/>
            </a:xfrm>
            <a:custGeom>
              <a:avLst/>
              <a:gdLst/>
              <a:ahLst/>
              <a:cxnLst/>
              <a:rect l="l" t="t" r="r" b="b"/>
              <a:pathLst>
                <a:path w="92141" h="92134" extrusionOk="0">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36" name="Google Shape;1536;g1b68ecf4afa_0_576"/>
          <p:cNvGrpSpPr/>
          <p:nvPr/>
        </p:nvGrpSpPr>
        <p:grpSpPr>
          <a:xfrm>
            <a:off x="10246401" y="6212824"/>
            <a:ext cx="200782" cy="142227"/>
            <a:chOff x="10154783" y="6212824"/>
            <a:chExt cx="200782" cy="142227"/>
          </a:xfrm>
        </p:grpSpPr>
        <p:sp>
          <p:nvSpPr>
            <p:cNvPr id="1537" name="Google Shape;1537;g1b68ecf4afa_0_576"/>
            <p:cNvSpPr/>
            <p:nvPr/>
          </p:nvSpPr>
          <p:spPr>
            <a:xfrm>
              <a:off x="10154783" y="6212824"/>
              <a:ext cx="200782" cy="35423"/>
            </a:xfrm>
            <a:custGeom>
              <a:avLst/>
              <a:gdLst/>
              <a:ahLst/>
              <a:cxnLst/>
              <a:rect l="l" t="t" r="r" b="b"/>
              <a:pathLst>
                <a:path w="200782" h="35423" extrusionOk="0">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8" name="Google Shape;1538;g1b68ecf4afa_0_576"/>
            <p:cNvSpPr/>
            <p:nvPr/>
          </p:nvSpPr>
          <p:spPr>
            <a:xfrm>
              <a:off x="10154783" y="630252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9" name="Google Shape;1539;g1b68ecf4afa_0_576"/>
            <p:cNvSpPr/>
            <p:nvPr/>
          </p:nvSpPr>
          <p:spPr>
            <a:xfrm>
              <a:off x="10154783" y="634741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40" name="Google Shape;1540;g1b68ecf4afa_0_576"/>
          <p:cNvGrpSpPr/>
          <p:nvPr/>
        </p:nvGrpSpPr>
        <p:grpSpPr>
          <a:xfrm>
            <a:off x="10818745" y="6205799"/>
            <a:ext cx="75350" cy="150701"/>
            <a:chOff x="10727127" y="6205800"/>
            <a:chExt cx="75350" cy="150701"/>
          </a:xfrm>
        </p:grpSpPr>
        <p:sp>
          <p:nvSpPr>
            <p:cNvPr id="1541" name="Google Shape;1541;g1b68ecf4afa_0_576"/>
            <p:cNvSpPr/>
            <p:nvPr/>
          </p:nvSpPr>
          <p:spPr>
            <a:xfrm>
              <a:off x="10727127" y="6205800"/>
              <a:ext cx="75350" cy="150701"/>
            </a:xfrm>
            <a:custGeom>
              <a:avLst/>
              <a:gdLst/>
              <a:ahLst/>
              <a:cxnLst/>
              <a:rect l="l" t="t" r="r" b="b"/>
              <a:pathLst>
                <a:path w="75350" h="150701" extrusionOk="0">
                  <a:moveTo>
                    <a:pt x="0" y="0"/>
                  </a:moveTo>
                  <a:cubicBezTo>
                    <a:pt x="41607" y="0"/>
                    <a:pt x="75351" y="33744"/>
                    <a:pt x="75351" y="75351"/>
                  </a:cubicBezTo>
                  <a:cubicBezTo>
                    <a:pt x="75351" y="116958"/>
                    <a:pt x="41607" y="150701"/>
                    <a:pt x="0" y="150701"/>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2" name="Google Shape;1542;g1b68ecf4afa_0_576"/>
            <p:cNvSpPr/>
            <p:nvPr/>
          </p:nvSpPr>
          <p:spPr>
            <a:xfrm>
              <a:off x="10727127" y="6236032"/>
              <a:ext cx="45119" cy="90237"/>
            </a:xfrm>
            <a:custGeom>
              <a:avLst/>
              <a:gdLst/>
              <a:ahLst/>
              <a:cxnLst/>
              <a:rect l="l" t="t" r="r" b="b"/>
              <a:pathLst>
                <a:path w="45119" h="90237" extrusionOk="0">
                  <a:moveTo>
                    <a:pt x="0" y="0"/>
                  </a:moveTo>
                  <a:cubicBezTo>
                    <a:pt x="24888" y="0"/>
                    <a:pt x="45119" y="20155"/>
                    <a:pt x="45119" y="45119"/>
                  </a:cubicBezTo>
                  <a:cubicBezTo>
                    <a:pt x="45119" y="70083"/>
                    <a:pt x="24964" y="90238"/>
                    <a:pt x="0" y="90238"/>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43" name="Google Shape;1543;g1b68ecf4afa_0_576"/>
          <p:cNvGrpSpPr/>
          <p:nvPr/>
        </p:nvGrpSpPr>
        <p:grpSpPr>
          <a:xfrm>
            <a:off x="11050447" y="6302527"/>
            <a:ext cx="725717" cy="7634"/>
            <a:chOff x="10958829" y="6302527"/>
            <a:chExt cx="725717" cy="7634"/>
          </a:xfrm>
        </p:grpSpPr>
        <p:sp>
          <p:nvSpPr>
            <p:cNvPr id="1544" name="Google Shape;1544;g1b68ecf4afa_0_576"/>
            <p:cNvSpPr/>
            <p:nvPr/>
          </p:nvSpPr>
          <p:spPr>
            <a:xfrm>
              <a:off x="10958829" y="6302527"/>
              <a:ext cx="725717" cy="7634"/>
            </a:xfrm>
            <a:custGeom>
              <a:avLst/>
              <a:gdLst/>
              <a:ahLst/>
              <a:cxnLst/>
              <a:rect l="l" t="t" r="r" b="b"/>
              <a:pathLst>
                <a:path w="725717" h="7634" extrusionOk="0">
                  <a:moveTo>
                    <a:pt x="0" y="0"/>
                  </a:moveTo>
                  <a:lnTo>
                    <a:pt x="725718"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5" name="Google Shape;1545;g1b68ecf4afa_0_576"/>
            <p:cNvSpPr/>
            <p:nvPr/>
          </p:nvSpPr>
          <p:spPr>
            <a:xfrm>
              <a:off x="10958829" y="6302527"/>
              <a:ext cx="609829" cy="7634"/>
            </a:xfrm>
            <a:custGeom>
              <a:avLst/>
              <a:gdLst/>
              <a:ahLst/>
              <a:cxnLst/>
              <a:rect l="l" t="t" r="r" b="b"/>
              <a:pathLst>
                <a:path w="609829" h="7634" extrusionOk="0">
                  <a:moveTo>
                    <a:pt x="0" y="0"/>
                  </a:moveTo>
                  <a:lnTo>
                    <a:pt x="609829"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546" name="Google Shape;1546;g1b68ecf4afa_0_576"/>
          <p:cNvPicPr preferRelativeResize="0"/>
          <p:nvPr/>
        </p:nvPicPr>
        <p:blipFill rotWithShape="1">
          <a:blip r:embed="rId3">
            <a:alphaModFix/>
          </a:blip>
          <a:srcRect/>
          <a:stretch/>
        </p:blipFill>
        <p:spPr>
          <a:xfrm>
            <a:off x="10624019" y="6166835"/>
            <a:ext cx="157675" cy="228629"/>
          </a:xfrm>
          <a:prstGeom prst="rect">
            <a:avLst/>
          </a:prstGeom>
          <a:noFill/>
          <a:ln>
            <a:noFill/>
          </a:ln>
        </p:spPr>
      </p:pic>
      <p:pic>
        <p:nvPicPr>
          <p:cNvPr id="1547" name="Google Shape;1547;g1b68ecf4afa_0_576" descr="Text&#10;&#10;Description automatically generated"/>
          <p:cNvPicPr preferRelativeResize="0">
            <a:picLocks noGrp="1"/>
          </p:cNvPicPr>
          <p:nvPr>
            <p:ph type="pic" idx="2"/>
          </p:nvPr>
        </p:nvPicPr>
        <p:blipFill rotWithShape="1">
          <a:blip r:embed="rId4">
            <a:alphaModFix/>
          </a:blip>
          <a:srcRect/>
          <a:stretch/>
        </p:blipFill>
        <p:spPr>
          <a:xfrm>
            <a:off x="422440" y="5873860"/>
            <a:ext cx="801145" cy="801145"/>
          </a:xfrm>
          <a:prstGeom prst="rect">
            <a:avLst/>
          </a:prstGeom>
          <a:noFill/>
          <a:ln>
            <a:noFill/>
          </a:ln>
        </p:spPr>
      </p:pic>
      <p:pic>
        <p:nvPicPr>
          <p:cNvPr id="1548" name="Google Shape;1548;g1b68ecf4afa_0_576"/>
          <p:cNvPicPr preferRelativeResize="0"/>
          <p:nvPr/>
        </p:nvPicPr>
        <p:blipFill rotWithShape="1">
          <a:blip r:embed="rId5">
            <a:alphaModFix/>
          </a:blip>
          <a:srcRect/>
          <a:stretch/>
        </p:blipFill>
        <p:spPr>
          <a:xfrm>
            <a:off x="373975" y="5873850"/>
            <a:ext cx="849600" cy="84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500"/>
        <p:cNvGrpSpPr/>
        <p:nvPr/>
      </p:nvGrpSpPr>
      <p:grpSpPr>
        <a:xfrm>
          <a:off x="0" y="0"/>
          <a:ext cx="0" cy="0"/>
          <a:chOff x="0" y="0"/>
          <a:chExt cx="0" cy="0"/>
        </a:xfrm>
      </p:grpSpPr>
      <p:sp>
        <p:nvSpPr>
          <p:cNvPr id="1502" name="Google Shape;1502;g1b68ecf4afa_0_576"/>
          <p:cNvSpPr/>
          <p:nvPr/>
        </p:nvSpPr>
        <p:spPr>
          <a:xfrm>
            <a:off x="0" y="5689950"/>
            <a:ext cx="12192000" cy="1168889"/>
          </a:xfrm>
          <a:custGeom>
            <a:avLst/>
            <a:gdLst/>
            <a:ahLst/>
            <a:cxnLst/>
            <a:rect l="l" t="t" r="r" b="b"/>
            <a:pathLst>
              <a:path w="12192000" h="1168889" extrusionOk="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3" name="Google Shape;1503;g1b68ecf4afa_0_576"/>
          <p:cNvSpPr/>
          <p:nvPr/>
        </p:nvSpPr>
        <p:spPr>
          <a:xfrm>
            <a:off x="422440" y="5873860"/>
            <a:ext cx="801144" cy="801144"/>
          </a:xfrm>
          <a:custGeom>
            <a:avLst/>
            <a:gdLst/>
            <a:ahLst/>
            <a:cxnLst/>
            <a:rect l="l" t="t" r="r" b="b"/>
            <a:pathLst>
              <a:path w="801144" h="801144" extrusionOk="0">
                <a:moveTo>
                  <a:pt x="0" y="0"/>
                </a:moveTo>
                <a:lnTo>
                  <a:pt x="801145" y="0"/>
                </a:lnTo>
                <a:lnTo>
                  <a:pt x="801145" y="801145"/>
                </a:lnTo>
                <a:lnTo>
                  <a:pt x="0" y="801145"/>
                </a:lnTo>
                <a:close/>
              </a:path>
            </a:pathLst>
          </a:custGeom>
          <a:solidFill>
            <a:srgbClr val="DDDF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4" name="Google Shape;1504;g1b68ecf4afa_0_576"/>
          <p:cNvSpPr txBox="1"/>
          <p:nvPr/>
        </p:nvSpPr>
        <p:spPr>
          <a:xfrm>
            <a:off x="1295672" y="6281466"/>
            <a:ext cx="1768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Semisonic</a:t>
            </a:r>
            <a:endParaRPr sz="1400" b="0" i="0" u="none" strike="noStrike" cap="none">
              <a:solidFill>
                <a:srgbClr val="000000"/>
              </a:solidFill>
              <a:latin typeface="Arial"/>
              <a:ea typeface="Arial"/>
              <a:cs typeface="Arial"/>
              <a:sym typeface="Arial"/>
            </a:endParaRPr>
          </a:p>
        </p:txBody>
      </p:sp>
      <p:sp>
        <p:nvSpPr>
          <p:cNvPr id="1505" name="Google Shape;1505;g1b68ecf4afa_0_576"/>
          <p:cNvSpPr txBox="1"/>
          <p:nvPr/>
        </p:nvSpPr>
        <p:spPr>
          <a:xfrm>
            <a:off x="1291091" y="5986094"/>
            <a:ext cx="1910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FFFFFF"/>
                </a:solidFill>
                <a:latin typeface="Poppins Medium"/>
                <a:ea typeface="Poppins Medium"/>
                <a:cs typeface="Poppins Medium"/>
                <a:sym typeface="Poppins Medium"/>
              </a:rPr>
              <a:t>Closing Time</a:t>
            </a:r>
            <a:endParaRPr sz="1400" b="0" i="0" u="none" strike="noStrike" cap="none">
              <a:solidFill>
                <a:srgbClr val="000000"/>
              </a:solidFill>
              <a:latin typeface="Arial"/>
              <a:ea typeface="Arial"/>
              <a:cs typeface="Arial"/>
              <a:sym typeface="Arial"/>
            </a:endParaRPr>
          </a:p>
        </p:txBody>
      </p:sp>
      <p:grpSp>
        <p:nvGrpSpPr>
          <p:cNvPr id="1506" name="Google Shape;1506;g1b68ecf4afa_0_576"/>
          <p:cNvGrpSpPr/>
          <p:nvPr/>
        </p:nvGrpSpPr>
        <p:grpSpPr>
          <a:xfrm>
            <a:off x="3107581" y="6207327"/>
            <a:ext cx="141998" cy="134058"/>
            <a:chOff x="3193815" y="6207327"/>
            <a:chExt cx="141998" cy="134058"/>
          </a:xfrm>
        </p:grpSpPr>
        <p:sp>
          <p:nvSpPr>
            <p:cNvPr id="1507" name="Google Shape;1507;g1b68ecf4afa_0_576"/>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8" name="Google Shape;1508;g1b68ecf4afa_0_576"/>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9525" cap="flat" cmpd="sng">
              <a:solidFill>
                <a:srgbClr val="B4B5B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09" name="Google Shape;1509;g1b68ecf4afa_0_576"/>
          <p:cNvSpPr txBox="1"/>
          <p:nvPr/>
        </p:nvSpPr>
        <p:spPr>
          <a:xfrm>
            <a:off x="3997540" y="6425602"/>
            <a:ext cx="4410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0:23</a:t>
            </a:r>
            <a:endParaRPr sz="1400" b="0" i="0" u="none" strike="noStrike" cap="none">
              <a:solidFill>
                <a:srgbClr val="000000"/>
              </a:solidFill>
              <a:latin typeface="Arial"/>
              <a:ea typeface="Arial"/>
              <a:cs typeface="Arial"/>
              <a:sym typeface="Arial"/>
            </a:endParaRPr>
          </a:p>
        </p:txBody>
      </p:sp>
      <p:sp>
        <p:nvSpPr>
          <p:cNvPr id="1510" name="Google Shape;1510;g1b68ecf4afa_0_576"/>
          <p:cNvSpPr txBox="1"/>
          <p:nvPr/>
        </p:nvSpPr>
        <p:spPr>
          <a:xfrm>
            <a:off x="8518648" y="6425600"/>
            <a:ext cx="5982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-4:34</a:t>
            </a:r>
            <a:endParaRPr sz="1400" b="0" i="0" u="none" strike="noStrike" cap="none">
              <a:solidFill>
                <a:srgbClr val="000000"/>
              </a:solidFill>
              <a:latin typeface="Arial"/>
              <a:ea typeface="Arial"/>
              <a:cs typeface="Arial"/>
              <a:sym typeface="Arial"/>
            </a:endParaRPr>
          </a:p>
        </p:txBody>
      </p:sp>
      <p:grpSp>
        <p:nvGrpSpPr>
          <p:cNvPr id="1511" name="Google Shape;1511;g1b68ecf4afa_0_576"/>
          <p:cNvGrpSpPr/>
          <p:nvPr/>
        </p:nvGrpSpPr>
        <p:grpSpPr>
          <a:xfrm>
            <a:off x="4474933" y="6565987"/>
            <a:ext cx="4007480" cy="7634"/>
            <a:chOff x="4300409" y="6565987"/>
            <a:chExt cx="4007480" cy="7634"/>
          </a:xfrm>
        </p:grpSpPr>
        <p:sp>
          <p:nvSpPr>
            <p:cNvPr id="1512" name="Google Shape;1512;g1b68ecf4afa_0_576"/>
            <p:cNvSpPr/>
            <p:nvPr/>
          </p:nvSpPr>
          <p:spPr>
            <a:xfrm>
              <a:off x="4300409" y="6565987"/>
              <a:ext cx="4007480" cy="7634"/>
            </a:xfrm>
            <a:custGeom>
              <a:avLst/>
              <a:gdLst/>
              <a:ahLst/>
              <a:cxnLst/>
              <a:rect l="l" t="t" r="r" b="b"/>
              <a:pathLst>
                <a:path w="4007480" h="7634" extrusionOk="0">
                  <a:moveTo>
                    <a:pt x="0" y="0"/>
                  </a:moveTo>
                  <a:lnTo>
                    <a:pt x="4007481"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3" name="Google Shape;1513;g1b68ecf4afa_0_576"/>
            <p:cNvSpPr/>
            <p:nvPr/>
          </p:nvSpPr>
          <p:spPr>
            <a:xfrm>
              <a:off x="4300409" y="6565987"/>
              <a:ext cx="324992" cy="7634"/>
            </a:xfrm>
            <a:custGeom>
              <a:avLst/>
              <a:gdLst/>
              <a:ahLst/>
              <a:cxnLst/>
              <a:rect l="l" t="t" r="r" b="b"/>
              <a:pathLst>
                <a:path w="324992" h="7634" extrusionOk="0">
                  <a:moveTo>
                    <a:pt x="0" y="0"/>
                  </a:moveTo>
                  <a:lnTo>
                    <a:pt x="324993"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14" name="Google Shape;1514;g1b68ecf4afa_0_576"/>
          <p:cNvGrpSpPr/>
          <p:nvPr/>
        </p:nvGrpSpPr>
        <p:grpSpPr>
          <a:xfrm>
            <a:off x="6014710" y="5942295"/>
            <a:ext cx="1010427" cy="347277"/>
            <a:chOff x="5985836" y="6055175"/>
            <a:chExt cx="682813" cy="234678"/>
          </a:xfrm>
        </p:grpSpPr>
        <p:grpSp>
          <p:nvGrpSpPr>
            <p:cNvPr id="1515" name="Google Shape;1515;g1b68ecf4afa_0_576"/>
            <p:cNvGrpSpPr/>
            <p:nvPr/>
          </p:nvGrpSpPr>
          <p:grpSpPr>
            <a:xfrm>
              <a:off x="6209903" y="6055175"/>
              <a:ext cx="234678" cy="234678"/>
              <a:chOff x="6209903" y="6055175"/>
              <a:chExt cx="234678" cy="234678"/>
            </a:xfrm>
          </p:grpSpPr>
          <p:sp>
            <p:nvSpPr>
              <p:cNvPr id="1516" name="Google Shape;1516;g1b68ecf4afa_0_576"/>
              <p:cNvSpPr/>
              <p:nvPr/>
            </p:nvSpPr>
            <p:spPr>
              <a:xfrm>
                <a:off x="6209903" y="6055175"/>
                <a:ext cx="234678" cy="234678"/>
              </a:xfrm>
              <a:custGeom>
                <a:avLst/>
                <a:gdLst/>
                <a:ahLst/>
                <a:cxnLst/>
                <a:rect l="l" t="t" r="r" b="b"/>
                <a:pathLst>
                  <a:path w="234678" h="234678" extrusionOk="0">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17" name="Google Shape;1517;g1b68ecf4afa_0_576"/>
              <p:cNvGrpSpPr/>
              <p:nvPr/>
            </p:nvGrpSpPr>
            <p:grpSpPr>
              <a:xfrm>
                <a:off x="6289224" y="6120601"/>
                <a:ext cx="76037" cy="103750"/>
                <a:chOff x="6289224" y="6120601"/>
                <a:chExt cx="76037" cy="103750"/>
              </a:xfrm>
            </p:grpSpPr>
            <p:sp>
              <p:nvSpPr>
                <p:cNvPr id="1518" name="Google Shape;1518;g1b68ecf4afa_0_576"/>
                <p:cNvSpPr/>
                <p:nvPr/>
              </p:nvSpPr>
              <p:spPr>
                <a:xfrm>
                  <a:off x="6289224"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9" name="Google Shape;1519;g1b68ecf4afa_0_576"/>
                <p:cNvSpPr/>
                <p:nvPr/>
              </p:nvSpPr>
              <p:spPr>
                <a:xfrm>
                  <a:off x="6339916"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520" name="Google Shape;1520;g1b68ecf4afa_0_576"/>
            <p:cNvGrpSpPr/>
            <p:nvPr/>
          </p:nvGrpSpPr>
          <p:grpSpPr>
            <a:xfrm>
              <a:off x="6565205" y="6114036"/>
              <a:ext cx="103444" cy="111613"/>
              <a:chOff x="6565205" y="6114036"/>
              <a:chExt cx="103444" cy="111613"/>
            </a:xfrm>
          </p:grpSpPr>
          <p:sp>
            <p:nvSpPr>
              <p:cNvPr id="1521" name="Google Shape;1521;g1b68ecf4afa_0_576"/>
              <p:cNvSpPr/>
              <p:nvPr/>
            </p:nvSpPr>
            <p:spPr>
              <a:xfrm>
                <a:off x="6565205" y="6114036"/>
                <a:ext cx="96650" cy="111613"/>
              </a:xfrm>
              <a:custGeom>
                <a:avLst/>
                <a:gdLst/>
                <a:ahLst/>
                <a:cxnLst/>
                <a:rect l="l" t="t" r="r" b="b"/>
                <a:pathLst>
                  <a:path w="96650" h="111613" extrusionOk="0">
                    <a:moveTo>
                      <a:pt x="96650" y="55807"/>
                    </a:moveTo>
                    <a:lnTo>
                      <a:pt x="0" y="0"/>
                    </a:lnTo>
                    <a:lnTo>
                      <a:pt x="0" y="111614"/>
                    </a:lnTo>
                    <a:lnTo>
                      <a:pt x="9665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2" name="Google Shape;1522;g1b68ecf4afa_0_576"/>
              <p:cNvSpPr/>
              <p:nvPr/>
            </p:nvSpPr>
            <p:spPr>
              <a:xfrm>
                <a:off x="6655060"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3" name="Google Shape;1523;g1b68ecf4afa_0_576"/>
            <p:cNvGrpSpPr/>
            <p:nvPr/>
          </p:nvGrpSpPr>
          <p:grpSpPr>
            <a:xfrm>
              <a:off x="5985836" y="6114036"/>
              <a:ext cx="103521" cy="111613"/>
              <a:chOff x="5985836" y="6114036"/>
              <a:chExt cx="103521" cy="111613"/>
            </a:xfrm>
          </p:grpSpPr>
          <p:sp>
            <p:nvSpPr>
              <p:cNvPr id="1524" name="Google Shape;1524;g1b68ecf4afa_0_576"/>
              <p:cNvSpPr/>
              <p:nvPr/>
            </p:nvSpPr>
            <p:spPr>
              <a:xfrm>
                <a:off x="5992631" y="6114036"/>
                <a:ext cx="96726" cy="111613"/>
              </a:xfrm>
              <a:custGeom>
                <a:avLst/>
                <a:gdLst/>
                <a:ahLst/>
                <a:cxnLst/>
                <a:rect l="l" t="t" r="r" b="b"/>
                <a:pathLst>
                  <a:path w="96726" h="111613" extrusionOk="0">
                    <a:moveTo>
                      <a:pt x="0" y="55807"/>
                    </a:moveTo>
                    <a:lnTo>
                      <a:pt x="96727" y="0"/>
                    </a:lnTo>
                    <a:lnTo>
                      <a:pt x="96727" y="111614"/>
                    </a:lnTo>
                    <a:lnTo>
                      <a:pt x="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5" name="Google Shape;1525;g1b68ecf4afa_0_576"/>
              <p:cNvSpPr/>
              <p:nvPr/>
            </p:nvSpPr>
            <p:spPr>
              <a:xfrm rot="10800000">
                <a:off x="5985836"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526" name="Google Shape;1526;g1b68ecf4afa_0_576"/>
          <p:cNvGrpSpPr/>
          <p:nvPr/>
        </p:nvGrpSpPr>
        <p:grpSpPr>
          <a:xfrm>
            <a:off x="7404587" y="6042367"/>
            <a:ext cx="185049" cy="193974"/>
            <a:chOff x="6925086" y="6122815"/>
            <a:chExt cx="125050" cy="131081"/>
          </a:xfrm>
        </p:grpSpPr>
        <p:sp>
          <p:nvSpPr>
            <p:cNvPr id="1527" name="Google Shape;1527;g1b68ecf4afa_0_576"/>
            <p:cNvSpPr/>
            <p:nvPr/>
          </p:nvSpPr>
          <p:spPr>
            <a:xfrm>
              <a:off x="6925086" y="6122815"/>
              <a:ext cx="125050" cy="110621"/>
            </a:xfrm>
            <a:custGeom>
              <a:avLst/>
              <a:gdLst/>
              <a:ahLst/>
              <a:cxnLst/>
              <a:rect l="l" t="t" r="r" b="b"/>
              <a:pathLst>
                <a:path w="125050" h="110621" extrusionOk="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8" name="Google Shape;1528;g1b68ecf4afa_0_576"/>
            <p:cNvSpPr/>
            <p:nvPr/>
          </p:nvSpPr>
          <p:spPr>
            <a:xfrm>
              <a:off x="6987611" y="6243514"/>
              <a:ext cx="10382" cy="10382"/>
            </a:xfrm>
            <a:custGeom>
              <a:avLst/>
              <a:gdLst/>
              <a:ahLst/>
              <a:cxnLst/>
              <a:rect l="l" t="t" r="r" b="b"/>
              <a:pathLst>
                <a:path w="10382" h="10382" extrusionOk="0">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9" name="Google Shape;1529;g1b68ecf4afa_0_576"/>
          <p:cNvGrpSpPr/>
          <p:nvPr/>
        </p:nvGrpSpPr>
        <p:grpSpPr>
          <a:xfrm>
            <a:off x="5437670" y="6041270"/>
            <a:ext cx="177613" cy="141556"/>
            <a:chOff x="5595881" y="6122039"/>
            <a:chExt cx="120025" cy="95659"/>
          </a:xfrm>
        </p:grpSpPr>
        <p:sp>
          <p:nvSpPr>
            <p:cNvPr id="1530" name="Google Shape;1530;g1b68ecf4afa_0_576"/>
            <p:cNvSpPr/>
            <p:nvPr/>
          </p:nvSpPr>
          <p:spPr>
            <a:xfrm>
              <a:off x="5595881" y="6133630"/>
              <a:ext cx="120025" cy="84068"/>
            </a:xfrm>
            <a:custGeom>
              <a:avLst/>
              <a:gdLst/>
              <a:ahLst/>
              <a:cxnLst/>
              <a:rect l="l" t="t" r="r" b="b"/>
              <a:pathLst>
                <a:path w="120025" h="84068" extrusionOk="0">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1" name="Google Shape;1531;g1b68ecf4afa_0_576"/>
            <p:cNvSpPr/>
            <p:nvPr/>
          </p:nvSpPr>
          <p:spPr>
            <a:xfrm>
              <a:off x="5661751" y="6122039"/>
              <a:ext cx="54079" cy="38845"/>
            </a:xfrm>
            <a:custGeom>
              <a:avLst/>
              <a:gdLst/>
              <a:ahLst/>
              <a:cxnLst/>
              <a:rect l="l" t="t" r="r" b="b"/>
              <a:pathLst>
                <a:path w="54079" h="38845" extrusionOk="0">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2" name="Google Shape;1532;g1b68ecf4afa_0_576"/>
            <p:cNvSpPr/>
            <p:nvPr/>
          </p:nvSpPr>
          <p:spPr>
            <a:xfrm>
              <a:off x="5596028" y="6178543"/>
              <a:ext cx="53998" cy="27257"/>
            </a:xfrm>
            <a:custGeom>
              <a:avLst/>
              <a:gdLst/>
              <a:ahLst/>
              <a:cxnLst/>
              <a:rect l="l" t="t" r="r" b="b"/>
              <a:pathLst>
                <a:path w="53998" h="27257" extrusionOk="0">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33" name="Google Shape;1533;g1b68ecf4afa_0_576"/>
          <p:cNvGrpSpPr/>
          <p:nvPr/>
        </p:nvGrpSpPr>
        <p:grpSpPr>
          <a:xfrm>
            <a:off x="9844023" y="6195366"/>
            <a:ext cx="167139" cy="169506"/>
            <a:chOff x="9752405" y="6195366"/>
            <a:chExt cx="167139" cy="169506"/>
          </a:xfrm>
        </p:grpSpPr>
        <p:sp>
          <p:nvSpPr>
            <p:cNvPr id="1534" name="Google Shape;1534;g1b68ecf4afa_0_576"/>
            <p:cNvSpPr/>
            <p:nvPr/>
          </p:nvSpPr>
          <p:spPr>
            <a:xfrm>
              <a:off x="9752405" y="6248018"/>
              <a:ext cx="115632" cy="116854"/>
            </a:xfrm>
            <a:custGeom>
              <a:avLst/>
              <a:gdLst/>
              <a:ahLst/>
              <a:cxnLst/>
              <a:rect l="l" t="t" r="r" b="b"/>
              <a:pathLst>
                <a:path w="115632" h="116854" extrusionOk="0">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5" name="Google Shape;1535;g1b68ecf4afa_0_576"/>
            <p:cNvSpPr/>
            <p:nvPr/>
          </p:nvSpPr>
          <p:spPr>
            <a:xfrm>
              <a:off x="9827403" y="6195366"/>
              <a:ext cx="92141" cy="92134"/>
            </a:xfrm>
            <a:custGeom>
              <a:avLst/>
              <a:gdLst/>
              <a:ahLst/>
              <a:cxnLst/>
              <a:rect l="l" t="t" r="r" b="b"/>
              <a:pathLst>
                <a:path w="92141" h="92134" extrusionOk="0">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36" name="Google Shape;1536;g1b68ecf4afa_0_576"/>
          <p:cNvGrpSpPr/>
          <p:nvPr/>
        </p:nvGrpSpPr>
        <p:grpSpPr>
          <a:xfrm>
            <a:off x="10246401" y="6212824"/>
            <a:ext cx="200782" cy="142227"/>
            <a:chOff x="10154783" y="6212824"/>
            <a:chExt cx="200782" cy="142227"/>
          </a:xfrm>
        </p:grpSpPr>
        <p:sp>
          <p:nvSpPr>
            <p:cNvPr id="1537" name="Google Shape;1537;g1b68ecf4afa_0_576"/>
            <p:cNvSpPr/>
            <p:nvPr/>
          </p:nvSpPr>
          <p:spPr>
            <a:xfrm>
              <a:off x="10154783" y="6212824"/>
              <a:ext cx="200782" cy="35423"/>
            </a:xfrm>
            <a:custGeom>
              <a:avLst/>
              <a:gdLst/>
              <a:ahLst/>
              <a:cxnLst/>
              <a:rect l="l" t="t" r="r" b="b"/>
              <a:pathLst>
                <a:path w="200782" h="35423" extrusionOk="0">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8" name="Google Shape;1538;g1b68ecf4afa_0_576"/>
            <p:cNvSpPr/>
            <p:nvPr/>
          </p:nvSpPr>
          <p:spPr>
            <a:xfrm>
              <a:off x="10154783" y="630252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9" name="Google Shape;1539;g1b68ecf4afa_0_576"/>
            <p:cNvSpPr/>
            <p:nvPr/>
          </p:nvSpPr>
          <p:spPr>
            <a:xfrm>
              <a:off x="10154783" y="634741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40" name="Google Shape;1540;g1b68ecf4afa_0_576"/>
          <p:cNvGrpSpPr/>
          <p:nvPr/>
        </p:nvGrpSpPr>
        <p:grpSpPr>
          <a:xfrm>
            <a:off x="10818745" y="6205799"/>
            <a:ext cx="75350" cy="150701"/>
            <a:chOff x="10727127" y="6205800"/>
            <a:chExt cx="75350" cy="150701"/>
          </a:xfrm>
        </p:grpSpPr>
        <p:sp>
          <p:nvSpPr>
            <p:cNvPr id="1541" name="Google Shape;1541;g1b68ecf4afa_0_576"/>
            <p:cNvSpPr/>
            <p:nvPr/>
          </p:nvSpPr>
          <p:spPr>
            <a:xfrm>
              <a:off x="10727127" y="6205800"/>
              <a:ext cx="75350" cy="150701"/>
            </a:xfrm>
            <a:custGeom>
              <a:avLst/>
              <a:gdLst/>
              <a:ahLst/>
              <a:cxnLst/>
              <a:rect l="l" t="t" r="r" b="b"/>
              <a:pathLst>
                <a:path w="75350" h="150701" extrusionOk="0">
                  <a:moveTo>
                    <a:pt x="0" y="0"/>
                  </a:moveTo>
                  <a:cubicBezTo>
                    <a:pt x="41607" y="0"/>
                    <a:pt x="75351" y="33744"/>
                    <a:pt x="75351" y="75351"/>
                  </a:cubicBezTo>
                  <a:cubicBezTo>
                    <a:pt x="75351" y="116958"/>
                    <a:pt x="41607" y="150701"/>
                    <a:pt x="0" y="150701"/>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2" name="Google Shape;1542;g1b68ecf4afa_0_576"/>
            <p:cNvSpPr/>
            <p:nvPr/>
          </p:nvSpPr>
          <p:spPr>
            <a:xfrm>
              <a:off x="10727127" y="6236032"/>
              <a:ext cx="45119" cy="90237"/>
            </a:xfrm>
            <a:custGeom>
              <a:avLst/>
              <a:gdLst/>
              <a:ahLst/>
              <a:cxnLst/>
              <a:rect l="l" t="t" r="r" b="b"/>
              <a:pathLst>
                <a:path w="45119" h="90237" extrusionOk="0">
                  <a:moveTo>
                    <a:pt x="0" y="0"/>
                  </a:moveTo>
                  <a:cubicBezTo>
                    <a:pt x="24888" y="0"/>
                    <a:pt x="45119" y="20155"/>
                    <a:pt x="45119" y="45119"/>
                  </a:cubicBezTo>
                  <a:cubicBezTo>
                    <a:pt x="45119" y="70083"/>
                    <a:pt x="24964" y="90238"/>
                    <a:pt x="0" y="90238"/>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43" name="Google Shape;1543;g1b68ecf4afa_0_576"/>
          <p:cNvGrpSpPr/>
          <p:nvPr/>
        </p:nvGrpSpPr>
        <p:grpSpPr>
          <a:xfrm>
            <a:off x="11050447" y="6302527"/>
            <a:ext cx="725717" cy="7634"/>
            <a:chOff x="10958829" y="6302527"/>
            <a:chExt cx="725717" cy="7634"/>
          </a:xfrm>
        </p:grpSpPr>
        <p:sp>
          <p:nvSpPr>
            <p:cNvPr id="1544" name="Google Shape;1544;g1b68ecf4afa_0_576"/>
            <p:cNvSpPr/>
            <p:nvPr/>
          </p:nvSpPr>
          <p:spPr>
            <a:xfrm>
              <a:off x="10958829" y="6302527"/>
              <a:ext cx="725717" cy="7634"/>
            </a:xfrm>
            <a:custGeom>
              <a:avLst/>
              <a:gdLst/>
              <a:ahLst/>
              <a:cxnLst/>
              <a:rect l="l" t="t" r="r" b="b"/>
              <a:pathLst>
                <a:path w="725717" h="7634" extrusionOk="0">
                  <a:moveTo>
                    <a:pt x="0" y="0"/>
                  </a:moveTo>
                  <a:lnTo>
                    <a:pt x="725718"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5" name="Google Shape;1545;g1b68ecf4afa_0_576"/>
            <p:cNvSpPr/>
            <p:nvPr/>
          </p:nvSpPr>
          <p:spPr>
            <a:xfrm>
              <a:off x="10958829" y="6302527"/>
              <a:ext cx="609829" cy="7634"/>
            </a:xfrm>
            <a:custGeom>
              <a:avLst/>
              <a:gdLst/>
              <a:ahLst/>
              <a:cxnLst/>
              <a:rect l="l" t="t" r="r" b="b"/>
              <a:pathLst>
                <a:path w="609829" h="7634" extrusionOk="0">
                  <a:moveTo>
                    <a:pt x="0" y="0"/>
                  </a:moveTo>
                  <a:lnTo>
                    <a:pt x="609829"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546" name="Google Shape;1546;g1b68ecf4afa_0_576"/>
          <p:cNvPicPr preferRelativeResize="0"/>
          <p:nvPr/>
        </p:nvPicPr>
        <p:blipFill rotWithShape="1">
          <a:blip r:embed="rId3">
            <a:alphaModFix/>
          </a:blip>
          <a:srcRect/>
          <a:stretch/>
        </p:blipFill>
        <p:spPr>
          <a:xfrm>
            <a:off x="10624019" y="6166835"/>
            <a:ext cx="157675" cy="228629"/>
          </a:xfrm>
          <a:prstGeom prst="rect">
            <a:avLst/>
          </a:prstGeom>
          <a:noFill/>
          <a:ln>
            <a:noFill/>
          </a:ln>
        </p:spPr>
      </p:pic>
      <p:pic>
        <p:nvPicPr>
          <p:cNvPr id="1547" name="Google Shape;1547;g1b68ecf4afa_0_576" descr="Text&#10;&#10;Description automatically generated"/>
          <p:cNvPicPr preferRelativeResize="0">
            <a:picLocks noGrp="1"/>
          </p:cNvPicPr>
          <p:nvPr>
            <p:ph type="pic" idx="2"/>
          </p:nvPr>
        </p:nvPicPr>
        <p:blipFill rotWithShape="1">
          <a:blip r:embed="rId4">
            <a:alphaModFix/>
          </a:blip>
          <a:srcRect/>
          <a:stretch/>
        </p:blipFill>
        <p:spPr>
          <a:xfrm>
            <a:off x="422440" y="5873860"/>
            <a:ext cx="801145" cy="801145"/>
          </a:xfrm>
          <a:prstGeom prst="rect">
            <a:avLst/>
          </a:prstGeom>
          <a:noFill/>
          <a:ln>
            <a:noFill/>
          </a:ln>
        </p:spPr>
      </p:pic>
      <p:pic>
        <p:nvPicPr>
          <p:cNvPr id="1548" name="Google Shape;1548;g1b68ecf4afa_0_576"/>
          <p:cNvPicPr preferRelativeResize="0"/>
          <p:nvPr/>
        </p:nvPicPr>
        <p:blipFill rotWithShape="1">
          <a:blip r:embed="rId5">
            <a:alphaModFix/>
          </a:blip>
          <a:srcRect/>
          <a:stretch/>
        </p:blipFill>
        <p:spPr>
          <a:xfrm>
            <a:off x="373975" y="5873850"/>
            <a:ext cx="849600" cy="849600"/>
          </a:xfrm>
          <a:prstGeom prst="rect">
            <a:avLst/>
          </a:prstGeom>
          <a:noFill/>
          <a:ln>
            <a:noFill/>
          </a:ln>
        </p:spPr>
      </p:pic>
      <p:sp>
        <p:nvSpPr>
          <p:cNvPr id="2" name="TextBox 1">
            <a:extLst>
              <a:ext uri="{FF2B5EF4-FFF2-40B4-BE49-F238E27FC236}">
                <a16:creationId xmlns:a16="http://schemas.microsoft.com/office/drawing/2014/main" id="{2FBF4368-D00E-2FE0-632A-23A73F54AC0E}"/>
              </a:ext>
            </a:extLst>
          </p:cNvPr>
          <p:cNvSpPr txBox="1"/>
          <p:nvPr/>
        </p:nvSpPr>
        <p:spPr>
          <a:xfrm>
            <a:off x="888999" y="444499"/>
            <a:ext cx="10112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4" name="Google Shape;1442;g1b68ecf4afa_0_912">
            <a:extLst>
              <a:ext uri="{FF2B5EF4-FFF2-40B4-BE49-F238E27FC236}">
                <a16:creationId xmlns:a16="http://schemas.microsoft.com/office/drawing/2014/main" id="{C4D16E65-80E2-E749-AAB2-5A604B1602C5}"/>
              </a:ext>
            </a:extLst>
          </p:cNvPr>
          <p:cNvSpPr txBox="1"/>
          <p:nvPr/>
        </p:nvSpPr>
        <p:spPr>
          <a:xfrm>
            <a:off x="621713" y="652695"/>
            <a:ext cx="11438864" cy="175429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lang="en-US" sz="2200" b="0" i="0" u="none" strike="noStrike" cap="none" dirty="0">
              <a:solidFill>
                <a:schemeClr val="bg1"/>
              </a:solidFill>
              <a:latin typeface="Poppins"/>
              <a:ea typeface="Poppins"/>
              <a:cs typeface="Poppins"/>
            </a:endParaRPr>
          </a:p>
          <a:p>
            <a:pPr marL="88900">
              <a:buClr>
                <a:srgbClr val="FFFFFF"/>
              </a:buClr>
              <a:buSzPts val="2200"/>
            </a:pPr>
            <a:r>
              <a:rPr lang="en-IN" sz="2200" dirty="0">
                <a:solidFill>
                  <a:schemeClr val="bg1"/>
                </a:solidFill>
                <a:latin typeface="Poppins"/>
                <a:ea typeface="Calibri"/>
                <a:cs typeface="Poppins"/>
              </a:rPr>
              <a:t>Dataset Link: </a:t>
            </a:r>
          </a:p>
          <a:p>
            <a:pPr marL="457200" indent="-368300">
              <a:buClr>
                <a:srgbClr val="FFFFFF"/>
              </a:buClr>
              <a:buSzPts val="2200"/>
              <a:buFont typeface="Poppins"/>
              <a:buChar char="●"/>
            </a:pPr>
            <a:r>
              <a:rPr lang="en-IN" sz="2200" dirty="0">
                <a:solidFill>
                  <a:schemeClr val="bg1"/>
                </a:solidFill>
                <a:latin typeface="Poppins"/>
                <a:ea typeface="Calibri"/>
              </a:rPr>
              <a:t>https://www.kaggle.com/datasets/carlosgdcj/genius-song-lyrics-with-language-information </a:t>
            </a:r>
            <a:endParaRPr lang="en-IN" sz="2200">
              <a:solidFill>
                <a:schemeClr val="bg1"/>
              </a:solidFill>
              <a:latin typeface="Poppins"/>
              <a:ea typeface="Calibri"/>
              <a:cs typeface="Poppins"/>
            </a:endParaRPr>
          </a:p>
          <a:p>
            <a:pPr marL="457200">
              <a:buSzPts val="1400"/>
            </a:pPr>
            <a:endParaRPr lang="en-IN">
              <a:latin typeface="Calibri"/>
              <a:ea typeface="Calibri"/>
              <a:cs typeface="Calibri"/>
            </a:endParaRPr>
          </a:p>
        </p:txBody>
      </p:sp>
      <p:sp>
        <p:nvSpPr>
          <p:cNvPr id="5" name="TextBox 4">
            <a:extLst>
              <a:ext uri="{FF2B5EF4-FFF2-40B4-BE49-F238E27FC236}">
                <a16:creationId xmlns:a16="http://schemas.microsoft.com/office/drawing/2014/main" id="{0169F7B0-5FCD-E2C3-7C57-7E78AD2655E4}"/>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E9A68C62-75D7-5891-0114-64F7D21237B5}"/>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7592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361"/>
        <p:cNvGrpSpPr/>
        <p:nvPr/>
      </p:nvGrpSpPr>
      <p:grpSpPr>
        <a:xfrm>
          <a:off x="0" y="0"/>
          <a:ext cx="0" cy="0"/>
          <a:chOff x="0" y="0"/>
          <a:chExt cx="0" cy="0"/>
        </a:xfrm>
      </p:grpSpPr>
      <p:sp>
        <p:nvSpPr>
          <p:cNvPr id="362" name="Google Shape;362;g21653c6a2de_0_70"/>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363" name="Google Shape;363;g21653c6a2de_0_70"/>
          <p:cNvGrpSpPr/>
          <p:nvPr/>
        </p:nvGrpSpPr>
        <p:grpSpPr>
          <a:xfrm>
            <a:off x="400070" y="221666"/>
            <a:ext cx="361219" cy="70242"/>
            <a:chOff x="249382" y="221673"/>
            <a:chExt cx="234497" cy="45600"/>
          </a:xfrm>
        </p:grpSpPr>
        <p:sp>
          <p:nvSpPr>
            <p:cNvPr id="364" name="Google Shape;364;g21653c6a2de_0_7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5" name="Google Shape;365;g21653c6a2de_0_7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g21653c6a2de_0_7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67" name="Google Shape;367;g21653c6a2de_0_70"/>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g21653c6a2de_0_70"/>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369" name="Google Shape;369;g21653c6a2de_0_70"/>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g21653c6a2de_0_70"/>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g21653c6a2de_0_70"/>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g21653c6a2de_0_70"/>
          <p:cNvSpPr txBox="1"/>
          <p:nvPr/>
        </p:nvSpPr>
        <p:spPr>
          <a:xfrm>
            <a:off x="2096625" y="664375"/>
            <a:ext cx="6783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 Pre-Processing</a:t>
            </a:r>
            <a:endParaRPr sz="1400" b="0" i="0" u="none" strike="noStrike" cap="none">
              <a:solidFill>
                <a:srgbClr val="000000"/>
              </a:solidFill>
              <a:latin typeface="Arial"/>
              <a:ea typeface="Arial"/>
              <a:cs typeface="Arial"/>
              <a:sym typeface="Arial"/>
            </a:endParaRPr>
          </a:p>
        </p:txBody>
      </p:sp>
      <p:sp>
        <p:nvSpPr>
          <p:cNvPr id="373" name="Google Shape;373;g21653c6a2de_0_70"/>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g21653c6a2de_0_70"/>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5" name="Google Shape;375;g21653c6a2de_0_70"/>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6" name="Google Shape;376;g21653c6a2de_0_70"/>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77" name="Google Shape;377;g21653c6a2de_0_70"/>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378" name="Google Shape;378;g21653c6a2de_0_70"/>
          <p:cNvGrpSpPr/>
          <p:nvPr/>
        </p:nvGrpSpPr>
        <p:grpSpPr>
          <a:xfrm>
            <a:off x="2217611" y="1695702"/>
            <a:ext cx="313073" cy="246567"/>
            <a:chOff x="3309834" y="2990826"/>
            <a:chExt cx="313073" cy="246567"/>
          </a:xfrm>
        </p:grpSpPr>
        <p:sp>
          <p:nvSpPr>
            <p:cNvPr id="379" name="Google Shape;379;g21653c6a2de_0_70"/>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80" name="Google Shape;380;g21653c6a2de_0_70"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381" name="Google Shape;381;g21653c6a2de_0_70"/>
          <p:cNvGrpSpPr/>
          <p:nvPr/>
        </p:nvGrpSpPr>
        <p:grpSpPr>
          <a:xfrm>
            <a:off x="2760068" y="1803194"/>
            <a:ext cx="234497" cy="45600"/>
            <a:chOff x="249382" y="221673"/>
            <a:chExt cx="234497" cy="45600"/>
          </a:xfrm>
        </p:grpSpPr>
        <p:sp>
          <p:nvSpPr>
            <p:cNvPr id="382" name="Google Shape;382;g21653c6a2de_0_70"/>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 name="Google Shape;383;g21653c6a2de_0_70"/>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 name="Google Shape;384;g21653c6a2de_0_70"/>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5" name="Google Shape;385;g21653c6a2de_0_70">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g21653c6a2de_0_70">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387" name="Google Shape;387;g21653c6a2de_0_70">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388" name="Google Shape;388;g21653c6a2de_0_70"/>
          <p:cNvGrpSpPr/>
          <p:nvPr/>
        </p:nvGrpSpPr>
        <p:grpSpPr>
          <a:xfrm>
            <a:off x="237678" y="1764517"/>
            <a:ext cx="177883" cy="206002"/>
            <a:chOff x="431322" y="1764517"/>
            <a:chExt cx="177883" cy="206002"/>
          </a:xfrm>
        </p:grpSpPr>
        <p:sp>
          <p:nvSpPr>
            <p:cNvPr id="389" name="Google Shape;389;g21653c6a2de_0_70">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390" name="Google Shape;390;g21653c6a2de_0_70">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391" name="Google Shape;391;g21653c6a2de_0_70">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392" name="Google Shape;392;g21653c6a2de_0_70"/>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393" name="Google Shape;393;g21653c6a2de_0_70"/>
          <p:cNvGrpSpPr/>
          <p:nvPr/>
        </p:nvGrpSpPr>
        <p:grpSpPr>
          <a:xfrm>
            <a:off x="237678" y="2214773"/>
            <a:ext cx="203700" cy="203700"/>
            <a:chOff x="431322" y="2214773"/>
            <a:chExt cx="203700" cy="203700"/>
          </a:xfrm>
        </p:grpSpPr>
        <p:sp>
          <p:nvSpPr>
            <p:cNvPr id="394" name="Google Shape;394;g21653c6a2de_0_70"/>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5" name="Google Shape;395;g21653c6a2de_0_70" descr="Add with solid fill"/>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396" name="Google Shape;396;g21653c6a2de_0_70"/>
          <p:cNvGrpSpPr/>
          <p:nvPr/>
        </p:nvGrpSpPr>
        <p:grpSpPr>
          <a:xfrm>
            <a:off x="237692" y="2660278"/>
            <a:ext cx="203692" cy="203692"/>
            <a:chOff x="431321" y="3254199"/>
            <a:chExt cx="265500" cy="265500"/>
          </a:xfrm>
        </p:grpSpPr>
        <p:sp>
          <p:nvSpPr>
            <p:cNvPr id="397" name="Google Shape;397;g21653c6a2de_0_70"/>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g21653c6a2de_0_70"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99" name="Google Shape;399;g21653c6a2de_0_70"/>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400" name="Google Shape;400;g21653c6a2de_0_70"/>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401" name="Google Shape;401;g21653c6a2de_0_70"/>
          <p:cNvGrpSpPr/>
          <p:nvPr/>
        </p:nvGrpSpPr>
        <p:grpSpPr>
          <a:xfrm>
            <a:off x="2161181" y="195309"/>
            <a:ext cx="297955" cy="297955"/>
            <a:chOff x="8892506" y="664914"/>
            <a:chExt cx="209400" cy="209400"/>
          </a:xfrm>
        </p:grpSpPr>
        <p:sp>
          <p:nvSpPr>
            <p:cNvPr id="402" name="Google Shape;402;g21653c6a2de_0_7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g21653c6a2de_0_7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04" name="Google Shape;404;g21653c6a2de_0_70"/>
          <p:cNvGrpSpPr/>
          <p:nvPr/>
        </p:nvGrpSpPr>
        <p:grpSpPr>
          <a:xfrm flipH="1">
            <a:off x="2568241" y="195309"/>
            <a:ext cx="297955" cy="297955"/>
            <a:chOff x="8892506" y="664914"/>
            <a:chExt cx="209400" cy="209400"/>
          </a:xfrm>
        </p:grpSpPr>
        <p:sp>
          <p:nvSpPr>
            <p:cNvPr id="405" name="Google Shape;405;g21653c6a2de_0_7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 name="Google Shape;406;g21653c6a2de_0_7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07" name="Google Shape;407;g21653c6a2de_0_70">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g21653c6a2de_0_70"/>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409" name="Google Shape;409;g21653c6a2de_0_70"/>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Google Shape;410;g21653c6a2de_0_70"/>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411" name="Google Shape;411;g21653c6a2de_0_70"/>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2" name="Google Shape;412;g21653c6a2de_0_70">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413" name="Google Shape;413;g21653c6a2de_0_70"/>
          <p:cNvSpPr txBox="1"/>
          <p:nvPr/>
        </p:nvSpPr>
        <p:spPr>
          <a:xfrm>
            <a:off x="2096625" y="2313050"/>
            <a:ext cx="9834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4" name="Google Shape;414;g21653c6a2de_0_70"/>
          <p:cNvSpPr/>
          <p:nvPr/>
        </p:nvSpPr>
        <p:spPr>
          <a:xfrm>
            <a:off x="1963800" y="1676475"/>
            <a:ext cx="10228200" cy="51813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g21653c6a2de_0_70"/>
          <p:cNvSpPr txBox="1"/>
          <p:nvPr/>
        </p:nvSpPr>
        <p:spPr>
          <a:xfrm>
            <a:off x="2265900" y="1848800"/>
            <a:ext cx="6851700" cy="43869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Removals</a:t>
            </a:r>
            <a:endParaRPr sz="2000" b="0" i="0" u="none" strike="noStrike" cap="none">
              <a:solidFill>
                <a:schemeClr val="lt1"/>
              </a:solidFill>
              <a:latin typeface="Poppins"/>
              <a:ea typeface="Poppins"/>
              <a:cs typeface="Poppins"/>
              <a:sym typeface="Poppins"/>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Unnecessary columns such as mode, key, and time signature</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Children’s songs Genre</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Duplicate track names</a:t>
            </a:r>
            <a:endParaRPr sz="2000" b="0" i="0" u="none" strike="noStrike" cap="none">
              <a:solidFill>
                <a:schemeClr val="lt1"/>
              </a:solidFill>
              <a:latin typeface="Poppins"/>
              <a:ea typeface="Poppins"/>
              <a:cs typeface="Poppins"/>
              <a:sym typeface="Poppins"/>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Poppins"/>
              <a:ea typeface="Poppins"/>
              <a:cs typeface="Poppins"/>
              <a:sym typeface="Poppins"/>
            </a:endParaRPr>
          </a:p>
          <a:p>
            <a:pPr marL="457200" marR="0" lvl="0"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Changes</a:t>
            </a:r>
            <a:endParaRPr sz="2000" b="0" i="0" u="none" strike="noStrike" cap="none">
              <a:solidFill>
                <a:schemeClr val="lt1"/>
              </a:solidFill>
              <a:latin typeface="Poppins"/>
              <a:ea typeface="Poppins"/>
              <a:cs typeface="Poppins"/>
              <a:sym typeface="Poppins"/>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Scaled numeric features</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Created combined genre column</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Added dummy variables for genre</a:t>
            </a:r>
            <a:endParaRPr sz="2000" b="0" i="0" u="none" strike="noStrike" cap="none">
              <a:solidFill>
                <a:schemeClr val="lt1"/>
              </a:solidFill>
              <a:latin typeface="Poppins"/>
              <a:ea typeface="Poppins"/>
              <a:cs typeface="Poppins"/>
              <a:sym typeface="Poppins"/>
            </a:endParaRPr>
          </a:p>
        </p:txBody>
      </p:sp>
      <p:pic>
        <p:nvPicPr>
          <p:cNvPr id="416" name="Google Shape;416;g21653c6a2de_0_70"/>
          <p:cNvPicPr preferRelativeResize="0"/>
          <p:nvPr/>
        </p:nvPicPr>
        <p:blipFill rotWithShape="1">
          <a:blip r:embed="rId6">
            <a:alphaModFix/>
          </a:blip>
          <a:srcRect/>
          <a:stretch/>
        </p:blipFill>
        <p:spPr>
          <a:xfrm>
            <a:off x="6308325" y="3052467"/>
            <a:ext cx="1410599" cy="1058507"/>
          </a:xfrm>
          <a:prstGeom prst="rect">
            <a:avLst/>
          </a:prstGeom>
          <a:noFill/>
          <a:ln>
            <a:noFill/>
          </a:ln>
        </p:spPr>
      </p:pic>
      <p:pic>
        <p:nvPicPr>
          <p:cNvPr id="417" name="Google Shape;417;g21653c6a2de_0_70"/>
          <p:cNvPicPr preferRelativeResize="0"/>
          <p:nvPr/>
        </p:nvPicPr>
        <p:blipFill rotWithShape="1">
          <a:blip r:embed="rId7">
            <a:alphaModFix/>
          </a:blip>
          <a:srcRect/>
          <a:stretch/>
        </p:blipFill>
        <p:spPr>
          <a:xfrm>
            <a:off x="9193100" y="1970525"/>
            <a:ext cx="2258800" cy="2258800"/>
          </a:xfrm>
          <a:prstGeom prst="rect">
            <a:avLst/>
          </a:prstGeom>
          <a:noFill/>
          <a:ln>
            <a:noFill/>
          </a:ln>
        </p:spPr>
      </p:pic>
      <p:pic>
        <p:nvPicPr>
          <p:cNvPr id="418" name="Google Shape;418;g21653c6a2de_0_70"/>
          <p:cNvPicPr preferRelativeResize="0"/>
          <p:nvPr/>
        </p:nvPicPr>
        <p:blipFill rotWithShape="1">
          <a:blip r:embed="rId8">
            <a:alphaModFix/>
          </a:blip>
          <a:srcRect/>
          <a:stretch/>
        </p:blipFill>
        <p:spPr>
          <a:xfrm>
            <a:off x="9193100" y="4229325"/>
            <a:ext cx="2258800" cy="2213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422"/>
        <p:cNvGrpSpPr/>
        <p:nvPr/>
      </p:nvGrpSpPr>
      <p:grpSpPr>
        <a:xfrm>
          <a:off x="0" y="0"/>
          <a:ext cx="0" cy="0"/>
          <a:chOff x="0" y="0"/>
          <a:chExt cx="0" cy="0"/>
        </a:xfrm>
      </p:grpSpPr>
      <p:sp>
        <p:nvSpPr>
          <p:cNvPr id="423" name="Google Shape;423;g1b68ecf4afa_0_1040"/>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424" name="Google Shape;424;g1b68ecf4afa_0_1040"/>
          <p:cNvGrpSpPr/>
          <p:nvPr/>
        </p:nvGrpSpPr>
        <p:grpSpPr>
          <a:xfrm>
            <a:off x="400070" y="221666"/>
            <a:ext cx="361219" cy="70242"/>
            <a:chOff x="249382" y="221673"/>
            <a:chExt cx="234497" cy="45600"/>
          </a:xfrm>
        </p:grpSpPr>
        <p:sp>
          <p:nvSpPr>
            <p:cNvPr id="425" name="Google Shape;425;g1b68ecf4afa_0_104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6" name="Google Shape;426;g1b68ecf4afa_0_104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7" name="Google Shape;427;g1b68ecf4afa_0_104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28" name="Google Shape;428;g1b68ecf4afa_0_1040"/>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g1b68ecf4afa_0_1040"/>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430" name="Google Shape;430;g1b68ecf4afa_0_1040"/>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1b68ecf4afa_0_1040"/>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g1b68ecf4afa_0_1040"/>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g1b68ecf4afa_0_1040"/>
          <p:cNvSpPr/>
          <p:nvPr/>
        </p:nvSpPr>
        <p:spPr>
          <a:xfrm>
            <a:off x="1960950" y="1579600"/>
            <a:ext cx="10228200" cy="52950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g1b68ecf4afa_0_1040"/>
          <p:cNvSpPr txBox="1"/>
          <p:nvPr/>
        </p:nvSpPr>
        <p:spPr>
          <a:xfrm>
            <a:off x="2041350" y="594500"/>
            <a:ext cx="7063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 Limitations</a:t>
            </a:r>
            <a:endParaRPr sz="1400" b="0" i="0" u="none" strike="noStrike" cap="none">
              <a:solidFill>
                <a:srgbClr val="000000"/>
              </a:solidFill>
              <a:latin typeface="Arial"/>
              <a:ea typeface="Arial"/>
              <a:cs typeface="Arial"/>
              <a:sym typeface="Arial"/>
            </a:endParaRPr>
          </a:p>
        </p:txBody>
      </p:sp>
      <p:sp>
        <p:nvSpPr>
          <p:cNvPr id="435" name="Google Shape;435;g1b68ecf4afa_0_1040"/>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6" name="Google Shape;436;g1b68ecf4afa_0_1040"/>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7" name="Google Shape;437;g1b68ecf4afa_0_1040"/>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8" name="Google Shape;438;g1b68ecf4afa_0_1040"/>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9" name="Google Shape;439;g1b68ecf4afa_0_1040"/>
          <p:cNvSpPr txBox="1"/>
          <p:nvPr/>
        </p:nvSpPr>
        <p:spPr>
          <a:xfrm>
            <a:off x="2161175" y="1972813"/>
            <a:ext cx="6599700" cy="34785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Limited data set (About 90,000 songs)</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Some genres were not included entirely in our dataset (ex. Bollywood)</a:t>
            </a:r>
            <a:endParaRPr sz="2000" b="0" i="0" u="none" strike="noStrike" cap="none">
              <a:solidFill>
                <a:schemeClr val="lt1"/>
              </a:solidFill>
              <a:latin typeface="Poppins"/>
              <a:ea typeface="Poppins"/>
              <a:cs typeface="Poppins"/>
              <a:sym typeface="Poppins"/>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Poppins"/>
              <a:ea typeface="Poppins"/>
              <a:cs typeface="Poppins"/>
              <a:sym typeface="Poppins"/>
            </a:endParaRPr>
          </a:p>
          <a:p>
            <a:pPr marL="457200" marR="0" lvl="0"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No user or feedback ratings</a:t>
            </a:r>
            <a:endParaRPr sz="2000" b="0" i="0" u="none" strike="noStrike" cap="none">
              <a:solidFill>
                <a:schemeClr val="lt1"/>
              </a:solidFill>
              <a:latin typeface="Poppins"/>
              <a:ea typeface="Poppins"/>
              <a:cs typeface="Poppins"/>
              <a:sym typeface="Poppins"/>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Poppins"/>
              <a:ea typeface="Poppins"/>
              <a:cs typeface="Poppins"/>
              <a:sym typeface="Poppins"/>
            </a:endParaRPr>
          </a:p>
          <a:p>
            <a:pPr marL="457200" marR="0" lvl="0"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Had to use 2 different data sets</a:t>
            </a:r>
            <a:endParaRPr sz="2000" b="0" i="0" u="none" strike="noStrike" cap="none">
              <a:solidFill>
                <a:schemeClr val="lt1"/>
              </a:solidFill>
              <a:latin typeface="Poppins"/>
              <a:ea typeface="Poppins"/>
              <a:cs typeface="Poppins"/>
              <a:sym typeface="Poppins"/>
            </a:endParaRPr>
          </a:p>
          <a:p>
            <a:pPr marL="914400" marR="0" lvl="1" indent="-355600" algn="l" rtl="0">
              <a:lnSpc>
                <a:spcPct val="115000"/>
              </a:lnSpc>
              <a:spcBef>
                <a:spcPts val="0"/>
              </a:spcBef>
              <a:spcAft>
                <a:spcPts val="0"/>
              </a:spcAft>
              <a:buClr>
                <a:schemeClr val="lt1"/>
              </a:buClr>
              <a:buSzPts val="2000"/>
              <a:buFont typeface="Poppins"/>
              <a:buChar char="○"/>
            </a:pPr>
            <a:r>
              <a:rPr lang="en-IN" sz="2000" b="0" i="0" u="none" strike="noStrike" cap="none">
                <a:solidFill>
                  <a:schemeClr val="lt1"/>
                </a:solidFill>
                <a:latin typeface="Poppins"/>
                <a:ea typeface="Poppins"/>
                <a:cs typeface="Poppins"/>
                <a:sym typeface="Poppins"/>
              </a:rPr>
              <a:t>Not all English makes NLP problematic</a:t>
            </a:r>
            <a:endParaRPr sz="2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440" name="Google Shape;440;g1b68ecf4afa_0_1040">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1" name="Google Shape;441;g1b68ecf4afa_0_1040">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442" name="Google Shape;442;g1b68ecf4afa_0_1040">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443" name="Google Shape;443;g1b68ecf4afa_0_1040"/>
          <p:cNvGrpSpPr/>
          <p:nvPr/>
        </p:nvGrpSpPr>
        <p:grpSpPr>
          <a:xfrm>
            <a:off x="237678" y="1764517"/>
            <a:ext cx="177883" cy="206002"/>
            <a:chOff x="431322" y="1764517"/>
            <a:chExt cx="177883" cy="206002"/>
          </a:xfrm>
        </p:grpSpPr>
        <p:sp>
          <p:nvSpPr>
            <p:cNvPr id="444" name="Google Shape;444;g1b68ecf4afa_0_1040">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45" name="Google Shape;445;g1b68ecf4afa_0_1040">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46" name="Google Shape;446;g1b68ecf4afa_0_1040">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447" name="Google Shape;447;g1b68ecf4afa_0_1040">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Our Data</a:t>
            </a:r>
            <a:endParaRPr sz="1400" b="0" i="0" u="none" strike="noStrike" cap="none">
              <a:solidFill>
                <a:srgbClr val="000000"/>
              </a:solidFill>
              <a:latin typeface="Arial"/>
              <a:ea typeface="Arial"/>
              <a:cs typeface="Arial"/>
              <a:sym typeface="Arial"/>
            </a:endParaRPr>
          </a:p>
        </p:txBody>
      </p:sp>
      <p:grpSp>
        <p:nvGrpSpPr>
          <p:cNvPr id="448" name="Google Shape;448;g1b68ecf4afa_0_1040"/>
          <p:cNvGrpSpPr/>
          <p:nvPr/>
        </p:nvGrpSpPr>
        <p:grpSpPr>
          <a:xfrm>
            <a:off x="237678" y="2214773"/>
            <a:ext cx="203700" cy="203700"/>
            <a:chOff x="431322" y="2214773"/>
            <a:chExt cx="203700" cy="203700"/>
          </a:xfrm>
        </p:grpSpPr>
        <p:sp>
          <p:nvSpPr>
            <p:cNvPr id="449" name="Google Shape;449;g1b68ecf4afa_0_1040">
              <a:hlinkClick r:id="rId4"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50" name="Google Shape;450;g1b68ecf4afa_0_1040"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451" name="Google Shape;451;g1b68ecf4afa_0_1040"/>
          <p:cNvGrpSpPr/>
          <p:nvPr/>
        </p:nvGrpSpPr>
        <p:grpSpPr>
          <a:xfrm>
            <a:off x="237692" y="2660278"/>
            <a:ext cx="203692" cy="203692"/>
            <a:chOff x="431321" y="3254199"/>
            <a:chExt cx="265500" cy="265500"/>
          </a:xfrm>
        </p:grpSpPr>
        <p:sp>
          <p:nvSpPr>
            <p:cNvPr id="452" name="Google Shape;452;g1b68ecf4afa_0_1040"/>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3" name="Google Shape;453;g1b68ecf4afa_0_1040"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54" name="Google Shape;454;g1b68ecf4afa_0_1040"/>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455" name="Google Shape;455;g1b68ecf4afa_0_1040"/>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456" name="Google Shape;456;g1b68ecf4afa_0_1040"/>
          <p:cNvGrpSpPr/>
          <p:nvPr/>
        </p:nvGrpSpPr>
        <p:grpSpPr>
          <a:xfrm>
            <a:off x="2161181" y="195309"/>
            <a:ext cx="297955" cy="297955"/>
            <a:chOff x="8892506" y="664914"/>
            <a:chExt cx="209400" cy="209400"/>
          </a:xfrm>
        </p:grpSpPr>
        <p:sp>
          <p:nvSpPr>
            <p:cNvPr id="457" name="Google Shape;457;g1b68ecf4afa_0_104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g1b68ecf4afa_0_104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59" name="Google Shape;459;g1b68ecf4afa_0_1040"/>
          <p:cNvGrpSpPr/>
          <p:nvPr/>
        </p:nvGrpSpPr>
        <p:grpSpPr>
          <a:xfrm flipH="1">
            <a:off x="2568241" y="195309"/>
            <a:ext cx="297955" cy="297955"/>
            <a:chOff x="8892506" y="664914"/>
            <a:chExt cx="209400" cy="209400"/>
          </a:xfrm>
        </p:grpSpPr>
        <p:sp>
          <p:nvSpPr>
            <p:cNvPr id="460" name="Google Shape;460;g1b68ecf4afa_0_104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1" name="Google Shape;461;g1b68ecf4afa_0_104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62" name="Google Shape;462;g1b68ecf4afa_0_1040">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3" name="Google Shape;463;g1b68ecf4afa_0_1040">
            <a:hlinkClick r:id="rId4" action="ppaction://hlinksldjump"/>
          </p:cNvPr>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464" name="Google Shape;464;g1b68ecf4afa_0_1040">
            <a:hlinkClick r:id="rId4" action="ppaction://hlinksldjump"/>
          </p:cNvPr>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g1b68ecf4afa_0_1040"/>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466" name="Google Shape;466;g1b68ecf4afa_0_1040"/>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g1b68ecf4afa_0_1040">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pic>
        <p:nvPicPr>
          <p:cNvPr id="468" name="Google Shape;468;g1b68ecf4afa_0_1040"/>
          <p:cNvPicPr preferRelativeResize="0"/>
          <p:nvPr/>
        </p:nvPicPr>
        <p:blipFill rotWithShape="1">
          <a:blip r:embed="rId6">
            <a:alphaModFix/>
          </a:blip>
          <a:srcRect/>
          <a:stretch/>
        </p:blipFill>
        <p:spPr>
          <a:xfrm>
            <a:off x="9104550" y="4106600"/>
            <a:ext cx="2243825" cy="2243825"/>
          </a:xfrm>
          <a:prstGeom prst="rect">
            <a:avLst/>
          </a:prstGeom>
          <a:noFill/>
          <a:ln>
            <a:noFill/>
          </a:ln>
        </p:spPr>
      </p:pic>
      <p:pic>
        <p:nvPicPr>
          <p:cNvPr id="469" name="Google Shape;469;g1b68ecf4afa_0_1040"/>
          <p:cNvPicPr preferRelativeResize="0"/>
          <p:nvPr/>
        </p:nvPicPr>
        <p:blipFill rotWithShape="1">
          <a:blip r:embed="rId7">
            <a:alphaModFix/>
          </a:blip>
          <a:srcRect/>
          <a:stretch/>
        </p:blipFill>
        <p:spPr>
          <a:xfrm>
            <a:off x="9104550" y="1682851"/>
            <a:ext cx="2243825" cy="2229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473"/>
        <p:cNvGrpSpPr/>
        <p:nvPr/>
      </p:nvGrpSpPr>
      <p:grpSpPr>
        <a:xfrm>
          <a:off x="0" y="0"/>
          <a:ext cx="0" cy="0"/>
          <a:chOff x="0" y="0"/>
          <a:chExt cx="0" cy="0"/>
        </a:xfrm>
      </p:grpSpPr>
      <p:sp>
        <p:nvSpPr>
          <p:cNvPr id="474" name="Google Shape;474;g21653c6a2de_0_3"/>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475" name="Google Shape;475;g21653c6a2de_0_3"/>
          <p:cNvGrpSpPr/>
          <p:nvPr/>
        </p:nvGrpSpPr>
        <p:grpSpPr>
          <a:xfrm>
            <a:off x="400070" y="221666"/>
            <a:ext cx="361219" cy="70242"/>
            <a:chOff x="249382" y="221673"/>
            <a:chExt cx="234497" cy="45600"/>
          </a:xfrm>
        </p:grpSpPr>
        <p:sp>
          <p:nvSpPr>
            <p:cNvPr id="476" name="Google Shape;476;g21653c6a2de_0_3"/>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7" name="Google Shape;477;g21653c6a2de_0_3"/>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8" name="Google Shape;478;g21653c6a2de_0_3"/>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79" name="Google Shape;479;g21653c6a2de_0_3"/>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g21653c6a2de_0_3"/>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481" name="Google Shape;481;g21653c6a2de_0_3"/>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2" name="Google Shape;482;g21653c6a2de_0_3"/>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g21653c6a2de_0_3"/>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4" name="Google Shape;484;g21653c6a2de_0_3"/>
          <p:cNvSpPr txBox="1"/>
          <p:nvPr/>
        </p:nvSpPr>
        <p:spPr>
          <a:xfrm>
            <a:off x="2041350" y="594502"/>
            <a:ext cx="4863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sp>
        <p:nvSpPr>
          <p:cNvPr id="485" name="Google Shape;485;g21653c6a2de_0_3"/>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g21653c6a2de_0_3"/>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g21653c6a2de_0_3"/>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g21653c6a2de_0_3"/>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g21653c6a2de_0_3">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g21653c6a2de_0_3">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491" name="Google Shape;491;g21653c6a2de_0_3">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492" name="Google Shape;492;g21653c6a2de_0_3"/>
          <p:cNvGrpSpPr/>
          <p:nvPr/>
        </p:nvGrpSpPr>
        <p:grpSpPr>
          <a:xfrm>
            <a:off x="237678" y="1764517"/>
            <a:ext cx="177883" cy="206002"/>
            <a:chOff x="431322" y="1764517"/>
            <a:chExt cx="177883" cy="206002"/>
          </a:xfrm>
        </p:grpSpPr>
        <p:sp>
          <p:nvSpPr>
            <p:cNvPr id="493" name="Google Shape;493;g21653c6a2de_0_3">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94" name="Google Shape;494;g21653c6a2de_0_3">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95" name="Google Shape;495;g21653c6a2de_0_3">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496" name="Google Shape;496;g21653c6a2de_0_3"/>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497" name="Google Shape;497;g21653c6a2de_0_3"/>
          <p:cNvGrpSpPr/>
          <p:nvPr/>
        </p:nvGrpSpPr>
        <p:grpSpPr>
          <a:xfrm>
            <a:off x="237678" y="2214773"/>
            <a:ext cx="203700" cy="203700"/>
            <a:chOff x="431322" y="2214773"/>
            <a:chExt cx="203700" cy="203700"/>
          </a:xfrm>
        </p:grpSpPr>
        <p:sp>
          <p:nvSpPr>
            <p:cNvPr id="498" name="Google Shape;498;g21653c6a2de_0_3"/>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99" name="Google Shape;499;g21653c6a2de_0_3" descr="Add with solid fill"/>
            <p:cNvPicPr preferRelativeResize="0"/>
            <p:nvPr/>
          </p:nvPicPr>
          <p:blipFill rotWithShape="1">
            <a:blip r:embed="rId4">
              <a:alphaModFix/>
            </a:blip>
            <a:srcRect/>
            <a:stretch/>
          </p:blipFill>
          <p:spPr>
            <a:xfrm>
              <a:off x="472263" y="2255714"/>
              <a:ext cx="121788" cy="121788"/>
            </a:xfrm>
            <a:prstGeom prst="rect">
              <a:avLst/>
            </a:prstGeom>
            <a:noFill/>
            <a:ln>
              <a:noFill/>
            </a:ln>
          </p:spPr>
        </p:pic>
      </p:grpSp>
      <p:grpSp>
        <p:nvGrpSpPr>
          <p:cNvPr id="500" name="Google Shape;500;g21653c6a2de_0_3"/>
          <p:cNvGrpSpPr/>
          <p:nvPr/>
        </p:nvGrpSpPr>
        <p:grpSpPr>
          <a:xfrm>
            <a:off x="237692" y="2660278"/>
            <a:ext cx="203692" cy="203692"/>
            <a:chOff x="431321" y="3254199"/>
            <a:chExt cx="265500" cy="265500"/>
          </a:xfrm>
        </p:grpSpPr>
        <p:sp>
          <p:nvSpPr>
            <p:cNvPr id="501" name="Google Shape;501;g21653c6a2de_0_3"/>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2" name="Google Shape;502;g21653c6a2de_0_3"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03" name="Google Shape;503;g21653c6a2de_0_3"/>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504" name="Google Shape;504;g21653c6a2de_0_3"/>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505" name="Google Shape;505;g21653c6a2de_0_3"/>
          <p:cNvGrpSpPr/>
          <p:nvPr/>
        </p:nvGrpSpPr>
        <p:grpSpPr>
          <a:xfrm>
            <a:off x="2161181" y="195309"/>
            <a:ext cx="297955" cy="297955"/>
            <a:chOff x="8892506" y="664914"/>
            <a:chExt cx="209400" cy="209400"/>
          </a:xfrm>
        </p:grpSpPr>
        <p:sp>
          <p:nvSpPr>
            <p:cNvPr id="506" name="Google Shape;506;g21653c6a2de_0_3">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7" name="Google Shape;507;g21653c6a2de_0_3"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08" name="Google Shape;508;g21653c6a2de_0_3"/>
          <p:cNvGrpSpPr/>
          <p:nvPr/>
        </p:nvGrpSpPr>
        <p:grpSpPr>
          <a:xfrm flipH="1">
            <a:off x="2568241" y="195309"/>
            <a:ext cx="297955" cy="297955"/>
            <a:chOff x="8892506" y="664914"/>
            <a:chExt cx="209400" cy="209400"/>
          </a:xfrm>
        </p:grpSpPr>
        <p:sp>
          <p:nvSpPr>
            <p:cNvPr id="509" name="Google Shape;509;g21653c6a2de_0_3">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g21653c6a2de_0_3"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1" name="Google Shape;511;g21653c6a2de_0_3">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g21653c6a2de_0_3"/>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513" name="Google Shape;513;g21653c6a2de_0_3"/>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g21653c6a2de_0_3"/>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515" name="Google Shape;515;g21653c6a2de_0_3"/>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g21653c6a2de_0_3">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517" name="Google Shape;517;g21653c6a2de_0_3"/>
          <p:cNvSpPr txBox="1"/>
          <p:nvPr/>
        </p:nvSpPr>
        <p:spPr>
          <a:xfrm>
            <a:off x="2096625" y="2313050"/>
            <a:ext cx="9834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8" name="Google Shape;518;g21653c6a2de_0_3"/>
          <p:cNvSpPr txBox="1"/>
          <p:nvPr/>
        </p:nvSpPr>
        <p:spPr>
          <a:xfrm>
            <a:off x="2889300" y="4668150"/>
            <a:ext cx="31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Poppins"/>
                <a:ea typeface="Poppins"/>
                <a:cs typeface="Poppins"/>
                <a:sym typeface="Poppins"/>
              </a:rPr>
              <a:t>Top 10 Artist with the Most Songs</a:t>
            </a:r>
            <a:endParaRPr sz="1400" b="0" i="0" u="none" strike="noStrike" cap="none">
              <a:solidFill>
                <a:schemeClr val="lt1"/>
              </a:solidFill>
              <a:latin typeface="Poppins"/>
              <a:ea typeface="Poppins"/>
              <a:cs typeface="Poppins"/>
              <a:sym typeface="Poppins"/>
            </a:endParaRPr>
          </a:p>
        </p:txBody>
      </p:sp>
      <p:sp>
        <p:nvSpPr>
          <p:cNvPr id="519" name="Google Shape;519;g21653c6a2de_0_3"/>
          <p:cNvSpPr txBox="1"/>
          <p:nvPr/>
        </p:nvSpPr>
        <p:spPr>
          <a:xfrm>
            <a:off x="7813163" y="4668150"/>
            <a:ext cx="3255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Poppins"/>
                <a:ea typeface="Poppins"/>
                <a:cs typeface="Poppins"/>
                <a:sym typeface="Poppins"/>
              </a:rPr>
              <a:t>Top 10 Genres by Popularity</a:t>
            </a:r>
            <a:endParaRPr sz="1400" b="0" i="0" u="none" strike="noStrike" cap="none">
              <a:solidFill>
                <a:schemeClr val="lt1"/>
              </a:solidFill>
              <a:latin typeface="Poppins"/>
              <a:ea typeface="Poppins"/>
              <a:cs typeface="Poppins"/>
              <a:sym typeface="Poppins"/>
            </a:endParaRPr>
          </a:p>
        </p:txBody>
      </p:sp>
      <p:pic>
        <p:nvPicPr>
          <p:cNvPr id="520" name="Google Shape;520;g21653c6a2de_0_3"/>
          <p:cNvPicPr preferRelativeResize="0"/>
          <p:nvPr/>
        </p:nvPicPr>
        <p:blipFill rotWithShape="1">
          <a:blip r:embed="rId5">
            <a:alphaModFix/>
          </a:blip>
          <a:srcRect/>
          <a:stretch/>
        </p:blipFill>
        <p:spPr>
          <a:xfrm>
            <a:off x="7185600" y="1999700"/>
            <a:ext cx="4511025" cy="2406800"/>
          </a:xfrm>
          <a:prstGeom prst="rect">
            <a:avLst/>
          </a:prstGeom>
          <a:noFill/>
          <a:ln>
            <a:noFill/>
          </a:ln>
        </p:spPr>
      </p:pic>
      <p:pic>
        <p:nvPicPr>
          <p:cNvPr id="521" name="Google Shape;521;g21653c6a2de_0_3"/>
          <p:cNvPicPr preferRelativeResize="0"/>
          <p:nvPr/>
        </p:nvPicPr>
        <p:blipFill rotWithShape="1">
          <a:blip r:embed="rId6">
            <a:alphaModFix/>
          </a:blip>
          <a:srcRect/>
          <a:stretch/>
        </p:blipFill>
        <p:spPr>
          <a:xfrm>
            <a:off x="2317767" y="1999712"/>
            <a:ext cx="4511020" cy="240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525"/>
        <p:cNvGrpSpPr/>
        <p:nvPr/>
      </p:nvGrpSpPr>
      <p:grpSpPr>
        <a:xfrm>
          <a:off x="0" y="0"/>
          <a:ext cx="0" cy="0"/>
          <a:chOff x="0" y="0"/>
          <a:chExt cx="0" cy="0"/>
        </a:xfrm>
      </p:grpSpPr>
      <p:pic>
        <p:nvPicPr>
          <p:cNvPr id="526" name="Google Shape;526;g216c2fe2a70_1_0"/>
          <p:cNvPicPr preferRelativeResize="0"/>
          <p:nvPr/>
        </p:nvPicPr>
        <p:blipFill rotWithShape="1">
          <a:blip r:embed="rId3">
            <a:alphaModFix/>
          </a:blip>
          <a:srcRect/>
          <a:stretch/>
        </p:blipFill>
        <p:spPr>
          <a:xfrm>
            <a:off x="2155525" y="1460092"/>
            <a:ext cx="6482848" cy="5255458"/>
          </a:xfrm>
          <a:prstGeom prst="rect">
            <a:avLst/>
          </a:prstGeom>
          <a:noFill/>
          <a:ln>
            <a:noFill/>
          </a:ln>
        </p:spPr>
      </p:pic>
      <p:sp>
        <p:nvSpPr>
          <p:cNvPr id="527" name="Google Shape;527;g216c2fe2a70_1_0"/>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528" name="Google Shape;528;g216c2fe2a70_1_0"/>
          <p:cNvGrpSpPr/>
          <p:nvPr/>
        </p:nvGrpSpPr>
        <p:grpSpPr>
          <a:xfrm>
            <a:off x="400070" y="221666"/>
            <a:ext cx="361219" cy="70242"/>
            <a:chOff x="249382" y="221673"/>
            <a:chExt cx="234497" cy="45600"/>
          </a:xfrm>
        </p:grpSpPr>
        <p:sp>
          <p:nvSpPr>
            <p:cNvPr id="529" name="Google Shape;529;g216c2fe2a70_1_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g216c2fe2a70_1_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1" name="Google Shape;531;g216c2fe2a70_1_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32" name="Google Shape;532;g216c2fe2a70_1_0"/>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g216c2fe2a70_1_0"/>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534" name="Google Shape;534;g216c2fe2a70_1_0"/>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5" name="Google Shape;535;g216c2fe2a70_1_0"/>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g216c2fe2a70_1_0"/>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g216c2fe2a70_1_0"/>
          <p:cNvSpPr txBox="1"/>
          <p:nvPr/>
        </p:nvSpPr>
        <p:spPr>
          <a:xfrm>
            <a:off x="2041350" y="594500"/>
            <a:ext cx="8739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 Exploration: Correlations</a:t>
            </a:r>
            <a:endParaRPr sz="1400" b="0" i="0" u="none" strike="noStrike" cap="none">
              <a:solidFill>
                <a:srgbClr val="000000"/>
              </a:solidFill>
              <a:latin typeface="Arial"/>
              <a:ea typeface="Arial"/>
              <a:cs typeface="Arial"/>
              <a:sym typeface="Arial"/>
            </a:endParaRPr>
          </a:p>
        </p:txBody>
      </p:sp>
      <p:sp>
        <p:nvSpPr>
          <p:cNvPr id="538" name="Google Shape;538;g216c2fe2a70_1_0"/>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g216c2fe2a70_1_0"/>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Google Shape;540;g216c2fe2a70_1_0"/>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Google Shape;541;g216c2fe2a70_1_0"/>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2" name="Google Shape;542;g216c2fe2a70_1_0">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3" name="Google Shape;543;g216c2fe2a70_1_0">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544" name="Google Shape;544;g216c2fe2a70_1_0">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545" name="Google Shape;545;g216c2fe2a70_1_0"/>
          <p:cNvGrpSpPr/>
          <p:nvPr/>
        </p:nvGrpSpPr>
        <p:grpSpPr>
          <a:xfrm>
            <a:off x="237678" y="1764517"/>
            <a:ext cx="177883" cy="206002"/>
            <a:chOff x="431322" y="1764517"/>
            <a:chExt cx="177883" cy="206002"/>
          </a:xfrm>
        </p:grpSpPr>
        <p:sp>
          <p:nvSpPr>
            <p:cNvPr id="546" name="Google Shape;546;g216c2fe2a70_1_0">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47" name="Google Shape;547;g216c2fe2a70_1_0">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48" name="Google Shape;548;g216c2fe2a70_1_0">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549" name="Google Shape;549;g216c2fe2a70_1_0"/>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550" name="Google Shape;550;g216c2fe2a70_1_0"/>
          <p:cNvGrpSpPr/>
          <p:nvPr/>
        </p:nvGrpSpPr>
        <p:grpSpPr>
          <a:xfrm>
            <a:off x="237678" y="2214773"/>
            <a:ext cx="203700" cy="203700"/>
            <a:chOff x="431322" y="2214773"/>
            <a:chExt cx="203700" cy="203700"/>
          </a:xfrm>
        </p:grpSpPr>
        <p:sp>
          <p:nvSpPr>
            <p:cNvPr id="551" name="Google Shape;551;g216c2fe2a70_1_0"/>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52" name="Google Shape;552;g216c2fe2a70_1_0" descr="Add with solid fill"/>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553" name="Google Shape;553;g216c2fe2a70_1_0"/>
          <p:cNvGrpSpPr/>
          <p:nvPr/>
        </p:nvGrpSpPr>
        <p:grpSpPr>
          <a:xfrm>
            <a:off x="237692" y="2660278"/>
            <a:ext cx="203692" cy="203692"/>
            <a:chOff x="431321" y="3254199"/>
            <a:chExt cx="265500" cy="265500"/>
          </a:xfrm>
        </p:grpSpPr>
        <p:sp>
          <p:nvSpPr>
            <p:cNvPr id="554" name="Google Shape;554;g216c2fe2a70_1_0"/>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5" name="Google Shape;555;g216c2fe2a70_1_0"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6" name="Google Shape;556;g216c2fe2a70_1_0"/>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557" name="Google Shape;557;g216c2fe2a70_1_0"/>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558" name="Google Shape;558;g216c2fe2a70_1_0"/>
          <p:cNvGrpSpPr/>
          <p:nvPr/>
        </p:nvGrpSpPr>
        <p:grpSpPr>
          <a:xfrm>
            <a:off x="2161181" y="195309"/>
            <a:ext cx="297955" cy="297955"/>
            <a:chOff x="8892506" y="664914"/>
            <a:chExt cx="209400" cy="209400"/>
          </a:xfrm>
        </p:grpSpPr>
        <p:sp>
          <p:nvSpPr>
            <p:cNvPr id="559" name="Google Shape;559;g216c2fe2a70_1_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0" name="Google Shape;560;g216c2fe2a70_1_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61" name="Google Shape;561;g216c2fe2a70_1_0"/>
          <p:cNvGrpSpPr/>
          <p:nvPr/>
        </p:nvGrpSpPr>
        <p:grpSpPr>
          <a:xfrm flipH="1">
            <a:off x="2568241" y="195309"/>
            <a:ext cx="297955" cy="297955"/>
            <a:chOff x="8892506" y="664914"/>
            <a:chExt cx="209400" cy="209400"/>
          </a:xfrm>
        </p:grpSpPr>
        <p:sp>
          <p:nvSpPr>
            <p:cNvPr id="562" name="Google Shape;562;g216c2fe2a70_1_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3" name="Google Shape;563;g216c2fe2a70_1_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64" name="Google Shape;564;g216c2fe2a70_1_0">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5" name="Google Shape;565;g216c2fe2a70_1_0"/>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566" name="Google Shape;566;g216c2fe2a70_1_0"/>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7" name="Google Shape;567;g216c2fe2a70_1_0"/>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568" name="Google Shape;568;g216c2fe2a70_1_0"/>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g216c2fe2a70_1_0">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570" name="Google Shape;570;g216c2fe2a70_1_0"/>
          <p:cNvSpPr txBox="1"/>
          <p:nvPr/>
        </p:nvSpPr>
        <p:spPr>
          <a:xfrm>
            <a:off x="2096625" y="2313050"/>
            <a:ext cx="9834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1" name="Google Shape;571;g216c2fe2a70_1_0"/>
          <p:cNvSpPr txBox="1"/>
          <p:nvPr/>
        </p:nvSpPr>
        <p:spPr>
          <a:xfrm>
            <a:off x="8797875" y="2327163"/>
            <a:ext cx="31881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EA9999"/>
                </a:solidFill>
                <a:latin typeface="Poppins"/>
                <a:ea typeface="Poppins"/>
                <a:cs typeface="Poppins"/>
                <a:sym typeface="Poppins"/>
              </a:rPr>
              <a:t>Negative correlation:</a:t>
            </a:r>
            <a:endParaRPr sz="1400" b="1" i="0" u="none" strike="noStrike" cap="none">
              <a:solidFill>
                <a:srgbClr val="EA9999"/>
              </a:solidFill>
              <a:latin typeface="Poppins"/>
              <a:ea typeface="Poppins"/>
              <a:cs typeface="Poppins"/>
              <a:sym typeface="Poppins"/>
            </a:endParaRPr>
          </a:p>
          <a:p>
            <a:pPr marL="457200" marR="0" lvl="0" indent="-317500" algn="l" rtl="0">
              <a:lnSpc>
                <a:spcPct val="100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ACCOUSTICNESS and ENERGY</a:t>
            </a:r>
            <a:endParaRPr sz="1400" b="0" i="0" u="none" strike="noStrike" cap="none">
              <a:solidFill>
                <a:schemeClr val="lt1"/>
              </a:solidFill>
              <a:latin typeface="Poppins"/>
              <a:ea typeface="Poppins"/>
              <a:cs typeface="Poppins"/>
              <a:sym typeface="Poppins"/>
            </a:endParaRPr>
          </a:p>
          <a:p>
            <a:pPr marL="457200" marR="0" lvl="0" indent="-317500" algn="l" rtl="0">
              <a:lnSpc>
                <a:spcPct val="100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ACCOUSTICNESS and                              LOUDNESS</a:t>
            </a:r>
            <a:endParaRPr sz="1400" b="0" i="0" u="none" strike="noStrike" cap="none">
              <a:solidFill>
                <a:schemeClr val="lt1"/>
              </a:solidFill>
              <a:latin typeface="Poppins"/>
              <a:ea typeface="Poppins"/>
              <a:cs typeface="Poppins"/>
              <a:sym typeface="Poppins"/>
            </a:endParaRPr>
          </a:p>
          <a:p>
            <a:pPr marL="457200" marR="0" lvl="0" indent="-317500" algn="l" rtl="0">
              <a:lnSpc>
                <a:spcPct val="100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INSTRUMENTALNESS and LOUDNESS</a:t>
            </a:r>
            <a:endParaRPr sz="14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B6D7A8"/>
                </a:solidFill>
                <a:latin typeface="Poppins"/>
                <a:ea typeface="Poppins"/>
                <a:cs typeface="Poppins"/>
                <a:sym typeface="Poppins"/>
              </a:rPr>
              <a:t>Positive correlation:</a:t>
            </a:r>
            <a:endParaRPr sz="1400" b="1" i="0" u="none" strike="noStrike" cap="none">
              <a:solidFill>
                <a:srgbClr val="B6D7A8"/>
              </a:solidFill>
              <a:latin typeface="Poppins"/>
              <a:ea typeface="Poppins"/>
              <a:cs typeface="Poppins"/>
              <a:sym typeface="Poppins"/>
            </a:endParaRPr>
          </a:p>
          <a:p>
            <a:pPr marL="457200" marR="0" lvl="0" indent="-317500" algn="l" rtl="0">
              <a:lnSpc>
                <a:spcPct val="100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LOUDNESS and ENERGY</a:t>
            </a:r>
            <a:endParaRPr sz="1400" b="0" i="0" u="none" strike="noStrike" cap="none">
              <a:solidFill>
                <a:schemeClr val="lt1"/>
              </a:solidFill>
              <a:latin typeface="Poppins"/>
              <a:ea typeface="Poppins"/>
              <a:cs typeface="Poppins"/>
              <a:sym typeface="Poppins"/>
            </a:endParaRPr>
          </a:p>
          <a:p>
            <a:pPr marL="457200" marR="0" lvl="0" indent="-317500" algn="l" rtl="0">
              <a:lnSpc>
                <a:spcPct val="100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DANCEABILITY and VALENCE</a:t>
            </a:r>
            <a:endParaRPr sz="1400" b="0" i="0" u="none" strike="noStrike" cap="none">
              <a:solidFill>
                <a:schemeClr val="lt1"/>
              </a:solidFill>
              <a:latin typeface="Poppins"/>
              <a:ea typeface="Poppins"/>
              <a:cs typeface="Poppins"/>
              <a:sym typeface="Poppins"/>
            </a:endParaRPr>
          </a:p>
        </p:txBody>
      </p:sp>
      <p:sp>
        <p:nvSpPr>
          <p:cNvPr id="572" name="Google Shape;572;g216c2fe2a70_1_0"/>
          <p:cNvSpPr/>
          <p:nvPr/>
        </p:nvSpPr>
        <p:spPr>
          <a:xfrm>
            <a:off x="4219525" y="3283975"/>
            <a:ext cx="361200" cy="27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216c2fe2a70_1_0"/>
          <p:cNvSpPr/>
          <p:nvPr/>
        </p:nvSpPr>
        <p:spPr>
          <a:xfrm>
            <a:off x="4219525" y="4163750"/>
            <a:ext cx="361200" cy="27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g216c2fe2a70_1_0"/>
          <p:cNvSpPr/>
          <p:nvPr/>
        </p:nvSpPr>
        <p:spPr>
          <a:xfrm>
            <a:off x="4879925" y="4163750"/>
            <a:ext cx="361200" cy="27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216c2fe2a70_1_0"/>
          <p:cNvSpPr/>
          <p:nvPr/>
        </p:nvSpPr>
        <p:spPr>
          <a:xfrm>
            <a:off x="4879925" y="4482125"/>
            <a:ext cx="361200" cy="27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g216c2fe2a70_1_0"/>
          <p:cNvSpPr/>
          <p:nvPr/>
        </p:nvSpPr>
        <p:spPr>
          <a:xfrm>
            <a:off x="3902275" y="5043525"/>
            <a:ext cx="297900" cy="27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580"/>
        <p:cNvGrpSpPr/>
        <p:nvPr/>
      </p:nvGrpSpPr>
      <p:grpSpPr>
        <a:xfrm>
          <a:off x="0" y="0"/>
          <a:ext cx="0" cy="0"/>
          <a:chOff x="0" y="0"/>
          <a:chExt cx="0" cy="0"/>
        </a:xfrm>
      </p:grpSpPr>
      <p:sp>
        <p:nvSpPr>
          <p:cNvPr id="581" name="Google Shape;581;g21653c6a2de_0_211"/>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582" name="Google Shape;582;g21653c6a2de_0_211"/>
          <p:cNvGrpSpPr/>
          <p:nvPr/>
        </p:nvGrpSpPr>
        <p:grpSpPr>
          <a:xfrm>
            <a:off x="400070" y="221666"/>
            <a:ext cx="361219" cy="70242"/>
            <a:chOff x="249382" y="221673"/>
            <a:chExt cx="234497" cy="45600"/>
          </a:xfrm>
        </p:grpSpPr>
        <p:sp>
          <p:nvSpPr>
            <p:cNvPr id="583" name="Google Shape;583;g21653c6a2de_0_211"/>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g21653c6a2de_0_211"/>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g21653c6a2de_0_211"/>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86" name="Google Shape;586;g21653c6a2de_0_211"/>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7" name="Google Shape;587;g21653c6a2de_0_211"/>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588" name="Google Shape;588;g21653c6a2de_0_211"/>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9" name="Google Shape;589;g21653c6a2de_0_211"/>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0" name="Google Shape;590;g21653c6a2de_0_211"/>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g21653c6a2de_0_211"/>
          <p:cNvSpPr txBox="1"/>
          <p:nvPr/>
        </p:nvSpPr>
        <p:spPr>
          <a:xfrm>
            <a:off x="2217600" y="802850"/>
            <a:ext cx="99744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3900" b="0" i="0" u="none" strike="noStrike" cap="none">
                <a:solidFill>
                  <a:srgbClr val="1ED760"/>
                </a:solidFill>
                <a:latin typeface="Poppins Medium"/>
                <a:ea typeface="Poppins Medium"/>
                <a:cs typeface="Poppins Medium"/>
                <a:sym typeface="Poppins Medium"/>
              </a:rPr>
              <a:t>Data Exploration: Dimension Reduction</a:t>
            </a:r>
            <a:endParaRPr sz="900" b="0" i="0" u="none" strike="noStrike" cap="none">
              <a:solidFill>
                <a:srgbClr val="000000"/>
              </a:solidFill>
              <a:latin typeface="Arial"/>
              <a:ea typeface="Arial"/>
              <a:cs typeface="Arial"/>
              <a:sym typeface="Arial"/>
            </a:endParaRPr>
          </a:p>
        </p:txBody>
      </p:sp>
      <p:sp>
        <p:nvSpPr>
          <p:cNvPr id="592" name="Google Shape;592;g21653c6a2de_0_211"/>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3" name="Google Shape;593;g21653c6a2de_0_211"/>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4" name="Google Shape;594;g21653c6a2de_0_211"/>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g21653c6a2de_0_211"/>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6" name="Google Shape;596;g21653c6a2de_0_211">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7" name="Google Shape;597;g21653c6a2de_0_211">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598" name="Google Shape;598;g21653c6a2de_0_211">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599" name="Google Shape;599;g21653c6a2de_0_211"/>
          <p:cNvGrpSpPr/>
          <p:nvPr/>
        </p:nvGrpSpPr>
        <p:grpSpPr>
          <a:xfrm>
            <a:off x="237678" y="1764517"/>
            <a:ext cx="177883" cy="206002"/>
            <a:chOff x="431322" y="1764517"/>
            <a:chExt cx="177883" cy="206002"/>
          </a:xfrm>
        </p:grpSpPr>
        <p:sp>
          <p:nvSpPr>
            <p:cNvPr id="600" name="Google Shape;600;g21653c6a2de_0_211">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601" name="Google Shape;601;g21653c6a2de_0_211">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602" name="Google Shape;602;g21653c6a2de_0_211">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603" name="Google Shape;603;g21653c6a2de_0_211"/>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604" name="Google Shape;604;g21653c6a2de_0_211"/>
          <p:cNvGrpSpPr/>
          <p:nvPr/>
        </p:nvGrpSpPr>
        <p:grpSpPr>
          <a:xfrm>
            <a:off x="237678" y="2214773"/>
            <a:ext cx="203700" cy="203700"/>
            <a:chOff x="431322" y="2214773"/>
            <a:chExt cx="203700" cy="203700"/>
          </a:xfrm>
        </p:grpSpPr>
        <p:sp>
          <p:nvSpPr>
            <p:cNvPr id="605" name="Google Shape;605;g21653c6a2de_0_211"/>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06" name="Google Shape;606;g21653c6a2de_0_211" descr="Add with solid fill"/>
            <p:cNvPicPr preferRelativeResize="0"/>
            <p:nvPr/>
          </p:nvPicPr>
          <p:blipFill rotWithShape="1">
            <a:blip r:embed="rId4">
              <a:alphaModFix/>
            </a:blip>
            <a:srcRect/>
            <a:stretch/>
          </p:blipFill>
          <p:spPr>
            <a:xfrm>
              <a:off x="472263" y="2255714"/>
              <a:ext cx="121788" cy="121788"/>
            </a:xfrm>
            <a:prstGeom prst="rect">
              <a:avLst/>
            </a:prstGeom>
            <a:noFill/>
            <a:ln>
              <a:noFill/>
            </a:ln>
          </p:spPr>
        </p:pic>
      </p:grpSp>
      <p:grpSp>
        <p:nvGrpSpPr>
          <p:cNvPr id="607" name="Google Shape;607;g21653c6a2de_0_211"/>
          <p:cNvGrpSpPr/>
          <p:nvPr/>
        </p:nvGrpSpPr>
        <p:grpSpPr>
          <a:xfrm>
            <a:off x="237692" y="2660278"/>
            <a:ext cx="203692" cy="203692"/>
            <a:chOff x="431321" y="3254199"/>
            <a:chExt cx="265500" cy="265500"/>
          </a:xfrm>
        </p:grpSpPr>
        <p:sp>
          <p:nvSpPr>
            <p:cNvPr id="608" name="Google Shape;608;g21653c6a2de_0_211"/>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9" name="Google Shape;609;g21653c6a2de_0_211"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10" name="Google Shape;610;g21653c6a2de_0_211"/>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611" name="Google Shape;611;g21653c6a2de_0_211"/>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612" name="Google Shape;612;g21653c6a2de_0_211"/>
          <p:cNvGrpSpPr/>
          <p:nvPr/>
        </p:nvGrpSpPr>
        <p:grpSpPr>
          <a:xfrm>
            <a:off x="2161181" y="195309"/>
            <a:ext cx="297955" cy="297955"/>
            <a:chOff x="8892506" y="664914"/>
            <a:chExt cx="209400" cy="209400"/>
          </a:xfrm>
        </p:grpSpPr>
        <p:sp>
          <p:nvSpPr>
            <p:cNvPr id="613" name="Google Shape;613;g21653c6a2de_0_211">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4" name="Google Shape;614;g21653c6a2de_0_211"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15" name="Google Shape;615;g21653c6a2de_0_211"/>
          <p:cNvGrpSpPr/>
          <p:nvPr/>
        </p:nvGrpSpPr>
        <p:grpSpPr>
          <a:xfrm flipH="1">
            <a:off x="2568241" y="195309"/>
            <a:ext cx="297955" cy="297955"/>
            <a:chOff x="8892506" y="664914"/>
            <a:chExt cx="209400" cy="209400"/>
          </a:xfrm>
        </p:grpSpPr>
        <p:sp>
          <p:nvSpPr>
            <p:cNvPr id="616" name="Google Shape;616;g21653c6a2de_0_211">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7" name="Google Shape;617;g21653c6a2de_0_211"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18" name="Google Shape;618;g21653c6a2de_0_211">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9" name="Google Shape;619;g21653c6a2de_0_211"/>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620" name="Google Shape;620;g21653c6a2de_0_211"/>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1" name="Google Shape;621;g21653c6a2de_0_211"/>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622" name="Google Shape;622;g21653c6a2de_0_211"/>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3" name="Google Shape;623;g21653c6a2de_0_211">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624" name="Google Shape;624;g21653c6a2de_0_211"/>
          <p:cNvSpPr txBox="1"/>
          <p:nvPr/>
        </p:nvSpPr>
        <p:spPr>
          <a:xfrm>
            <a:off x="2096625" y="2313050"/>
            <a:ext cx="9834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5" name="Google Shape;625;g21653c6a2de_0_211"/>
          <p:cNvSpPr txBox="1"/>
          <p:nvPr/>
        </p:nvSpPr>
        <p:spPr>
          <a:xfrm>
            <a:off x="4201925" y="5852525"/>
            <a:ext cx="5098500" cy="9696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Poppins"/>
              <a:buChar char="●"/>
            </a:pPr>
            <a:r>
              <a:rPr lang="en-IN" sz="1700" b="0" i="0" u="none" strike="noStrike" cap="none">
                <a:solidFill>
                  <a:schemeClr val="lt1"/>
                </a:solidFill>
                <a:latin typeface="Poppins"/>
                <a:ea typeface="Poppins"/>
                <a:cs typeface="Poppins"/>
                <a:sym typeface="Poppins"/>
              </a:rPr>
              <a:t>Bar graph showing explained variance by features for PCA. We can see a lot of unexplained variance</a:t>
            </a:r>
            <a:endParaRPr sz="1700" b="0" i="0" u="none" strike="noStrike" cap="none">
              <a:solidFill>
                <a:schemeClr val="lt1"/>
              </a:solidFill>
              <a:latin typeface="Poppins"/>
              <a:ea typeface="Poppins"/>
              <a:cs typeface="Poppins"/>
              <a:sym typeface="Poppins"/>
            </a:endParaRPr>
          </a:p>
        </p:txBody>
      </p:sp>
      <p:pic>
        <p:nvPicPr>
          <p:cNvPr id="626" name="Google Shape;626;g21653c6a2de_0_211"/>
          <p:cNvPicPr preferRelativeResize="0"/>
          <p:nvPr/>
        </p:nvPicPr>
        <p:blipFill rotWithShape="1">
          <a:blip r:embed="rId5">
            <a:alphaModFix/>
          </a:blip>
          <a:srcRect/>
          <a:stretch/>
        </p:blipFill>
        <p:spPr>
          <a:xfrm>
            <a:off x="3393900" y="1548266"/>
            <a:ext cx="6714550" cy="42515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630"/>
        <p:cNvGrpSpPr/>
        <p:nvPr/>
      </p:nvGrpSpPr>
      <p:grpSpPr>
        <a:xfrm>
          <a:off x="0" y="0"/>
          <a:ext cx="0" cy="0"/>
          <a:chOff x="0" y="0"/>
          <a:chExt cx="0" cy="0"/>
        </a:xfrm>
      </p:grpSpPr>
      <p:sp>
        <p:nvSpPr>
          <p:cNvPr id="631" name="Google Shape;631;g216e92170fa_2_3"/>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632" name="Google Shape;632;g216e92170fa_2_3"/>
          <p:cNvGrpSpPr/>
          <p:nvPr/>
        </p:nvGrpSpPr>
        <p:grpSpPr>
          <a:xfrm>
            <a:off x="400070" y="221666"/>
            <a:ext cx="361219" cy="70242"/>
            <a:chOff x="249382" y="221673"/>
            <a:chExt cx="234497" cy="45600"/>
          </a:xfrm>
        </p:grpSpPr>
        <p:sp>
          <p:nvSpPr>
            <p:cNvPr id="633" name="Google Shape;633;g216e92170fa_2_3"/>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4" name="Google Shape;634;g216e92170fa_2_3"/>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5" name="Google Shape;635;g216e92170fa_2_3"/>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36" name="Google Shape;636;g216e92170fa_2_3"/>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7" name="Google Shape;637;g216e92170fa_2_3"/>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638" name="Google Shape;638;g216e92170fa_2_3"/>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9" name="Google Shape;639;g216e92170fa_2_3"/>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g216e92170fa_2_3"/>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1" name="Google Shape;641;g216e92170fa_2_3"/>
          <p:cNvSpPr txBox="1"/>
          <p:nvPr/>
        </p:nvSpPr>
        <p:spPr>
          <a:xfrm>
            <a:off x="2395075" y="647175"/>
            <a:ext cx="951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3200" b="0" i="0" u="none" strike="noStrike" cap="none">
                <a:solidFill>
                  <a:srgbClr val="1ED760"/>
                </a:solidFill>
                <a:latin typeface="Poppins Medium"/>
                <a:ea typeface="Poppins Medium"/>
                <a:cs typeface="Poppins Medium"/>
                <a:sym typeface="Poppins Medium"/>
              </a:rPr>
              <a:t>Data Visualization: Clustering - (Exploration)</a:t>
            </a:r>
            <a:endParaRPr sz="3200" b="0" i="0" u="none" strike="noStrike" cap="none">
              <a:solidFill>
                <a:srgbClr val="000000"/>
              </a:solidFill>
              <a:latin typeface="Arial"/>
              <a:ea typeface="Arial"/>
              <a:cs typeface="Arial"/>
              <a:sym typeface="Arial"/>
            </a:endParaRPr>
          </a:p>
        </p:txBody>
      </p:sp>
      <p:sp>
        <p:nvSpPr>
          <p:cNvPr id="642" name="Google Shape;642;g216e92170fa_2_3"/>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3" name="Google Shape;643;g216e92170fa_2_3"/>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g216e92170fa_2_3"/>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5" name="Google Shape;645;g216e92170fa_2_3"/>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6" name="Google Shape;646;g216e92170fa_2_3">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g216e92170fa_2_3">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648" name="Google Shape;648;g216e92170fa_2_3">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649" name="Google Shape;649;g216e92170fa_2_3"/>
          <p:cNvGrpSpPr/>
          <p:nvPr/>
        </p:nvGrpSpPr>
        <p:grpSpPr>
          <a:xfrm>
            <a:off x="237678" y="1764517"/>
            <a:ext cx="177883" cy="206002"/>
            <a:chOff x="431322" y="1764517"/>
            <a:chExt cx="177883" cy="206002"/>
          </a:xfrm>
        </p:grpSpPr>
        <p:sp>
          <p:nvSpPr>
            <p:cNvPr id="650" name="Google Shape;650;g216e92170fa_2_3">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651" name="Google Shape;651;g216e92170fa_2_3">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652" name="Google Shape;652;g216e92170fa_2_3">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653" name="Google Shape;653;g216e92170fa_2_3"/>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654" name="Google Shape;654;g216e92170fa_2_3"/>
          <p:cNvGrpSpPr/>
          <p:nvPr/>
        </p:nvGrpSpPr>
        <p:grpSpPr>
          <a:xfrm>
            <a:off x="237678" y="2214773"/>
            <a:ext cx="203700" cy="203700"/>
            <a:chOff x="431322" y="2214773"/>
            <a:chExt cx="203700" cy="203700"/>
          </a:xfrm>
        </p:grpSpPr>
        <p:sp>
          <p:nvSpPr>
            <p:cNvPr id="655" name="Google Shape;655;g216e92170fa_2_3"/>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56" name="Google Shape;656;g216e92170fa_2_3" descr="Add with solid fill"/>
            <p:cNvPicPr preferRelativeResize="0"/>
            <p:nvPr/>
          </p:nvPicPr>
          <p:blipFill rotWithShape="1">
            <a:blip r:embed="rId4">
              <a:alphaModFix/>
            </a:blip>
            <a:srcRect/>
            <a:stretch/>
          </p:blipFill>
          <p:spPr>
            <a:xfrm>
              <a:off x="472263" y="2255714"/>
              <a:ext cx="121788" cy="121788"/>
            </a:xfrm>
            <a:prstGeom prst="rect">
              <a:avLst/>
            </a:prstGeom>
            <a:noFill/>
            <a:ln>
              <a:noFill/>
            </a:ln>
          </p:spPr>
        </p:pic>
      </p:grpSp>
      <p:grpSp>
        <p:nvGrpSpPr>
          <p:cNvPr id="657" name="Google Shape;657;g216e92170fa_2_3"/>
          <p:cNvGrpSpPr/>
          <p:nvPr/>
        </p:nvGrpSpPr>
        <p:grpSpPr>
          <a:xfrm>
            <a:off x="237692" y="2660278"/>
            <a:ext cx="203692" cy="203692"/>
            <a:chOff x="431321" y="3254199"/>
            <a:chExt cx="265500" cy="265500"/>
          </a:xfrm>
        </p:grpSpPr>
        <p:sp>
          <p:nvSpPr>
            <p:cNvPr id="658" name="Google Shape;658;g216e92170fa_2_3"/>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9" name="Google Shape;659;g216e92170fa_2_3"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60" name="Google Shape;660;g216e92170fa_2_3"/>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661" name="Google Shape;661;g216e92170fa_2_3"/>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662" name="Google Shape;662;g216e92170fa_2_3"/>
          <p:cNvGrpSpPr/>
          <p:nvPr/>
        </p:nvGrpSpPr>
        <p:grpSpPr>
          <a:xfrm>
            <a:off x="2161181" y="195309"/>
            <a:ext cx="297955" cy="297955"/>
            <a:chOff x="8892506" y="664914"/>
            <a:chExt cx="209400" cy="209400"/>
          </a:xfrm>
        </p:grpSpPr>
        <p:sp>
          <p:nvSpPr>
            <p:cNvPr id="663" name="Google Shape;663;g216e92170fa_2_3">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4" name="Google Shape;664;g216e92170fa_2_3"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65" name="Google Shape;665;g216e92170fa_2_3"/>
          <p:cNvGrpSpPr/>
          <p:nvPr/>
        </p:nvGrpSpPr>
        <p:grpSpPr>
          <a:xfrm flipH="1">
            <a:off x="2568241" y="195309"/>
            <a:ext cx="297955" cy="297955"/>
            <a:chOff x="8892506" y="664914"/>
            <a:chExt cx="209400" cy="209400"/>
          </a:xfrm>
        </p:grpSpPr>
        <p:sp>
          <p:nvSpPr>
            <p:cNvPr id="666" name="Google Shape;666;g216e92170fa_2_3">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7" name="Google Shape;667;g216e92170fa_2_3"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68" name="Google Shape;668;g216e92170fa_2_3">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9" name="Google Shape;669;g216e92170fa_2_3"/>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670" name="Google Shape;670;g216e92170fa_2_3"/>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1" name="Google Shape;671;g216e92170fa_2_3"/>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672" name="Google Shape;672;g216e92170fa_2_3"/>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3" name="Google Shape;673;g216e92170fa_2_3">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674" name="Google Shape;674;g216e92170fa_2_3"/>
          <p:cNvSpPr txBox="1"/>
          <p:nvPr/>
        </p:nvSpPr>
        <p:spPr>
          <a:xfrm>
            <a:off x="2096625" y="2313050"/>
            <a:ext cx="9834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75" name="Google Shape;675;g216e92170fa_2_3"/>
          <p:cNvSpPr txBox="1"/>
          <p:nvPr/>
        </p:nvSpPr>
        <p:spPr>
          <a:xfrm>
            <a:off x="2302075" y="4192313"/>
            <a:ext cx="48066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Poppins"/>
              <a:buChar char="●"/>
            </a:pPr>
            <a:r>
              <a:rPr lang="en-IN" sz="1700" b="0" i="0" u="none" strike="noStrike" cap="none">
                <a:solidFill>
                  <a:schemeClr val="lt1"/>
                </a:solidFill>
                <a:latin typeface="Poppins"/>
                <a:ea typeface="Poppins"/>
                <a:cs typeface="Poppins"/>
                <a:sym typeface="Poppins"/>
              </a:rPr>
              <a:t>Dimensionality Reduction using t-SNE</a:t>
            </a:r>
            <a:endParaRPr sz="1700" b="0" i="0" u="none" strike="noStrike" cap="none">
              <a:solidFill>
                <a:schemeClr val="lt1"/>
              </a:solidFill>
              <a:latin typeface="Poppins"/>
              <a:ea typeface="Poppins"/>
              <a:cs typeface="Poppins"/>
              <a:sym typeface="Poppins"/>
            </a:endParaRPr>
          </a:p>
        </p:txBody>
      </p:sp>
      <p:pic>
        <p:nvPicPr>
          <p:cNvPr id="676" name="Google Shape;676;g216e92170fa_2_3"/>
          <p:cNvPicPr preferRelativeResize="0"/>
          <p:nvPr/>
        </p:nvPicPr>
        <p:blipFill rotWithShape="1">
          <a:blip r:embed="rId5">
            <a:alphaModFix/>
          </a:blip>
          <a:srcRect/>
          <a:stretch/>
        </p:blipFill>
        <p:spPr>
          <a:xfrm>
            <a:off x="7206675" y="1367037"/>
            <a:ext cx="4452300" cy="2822500"/>
          </a:xfrm>
          <a:prstGeom prst="rect">
            <a:avLst/>
          </a:prstGeom>
          <a:noFill/>
          <a:ln>
            <a:noFill/>
          </a:ln>
        </p:spPr>
      </p:pic>
      <p:pic>
        <p:nvPicPr>
          <p:cNvPr id="677" name="Google Shape;677;g216e92170fa_2_3"/>
          <p:cNvPicPr preferRelativeResize="0"/>
          <p:nvPr/>
        </p:nvPicPr>
        <p:blipFill rotWithShape="1">
          <a:blip r:embed="rId6">
            <a:alphaModFix/>
          </a:blip>
          <a:srcRect/>
          <a:stretch/>
        </p:blipFill>
        <p:spPr>
          <a:xfrm>
            <a:off x="2479275" y="1367038"/>
            <a:ext cx="4452226" cy="2822500"/>
          </a:xfrm>
          <a:prstGeom prst="rect">
            <a:avLst/>
          </a:prstGeom>
          <a:noFill/>
          <a:ln>
            <a:noFill/>
          </a:ln>
        </p:spPr>
      </p:pic>
      <p:sp>
        <p:nvSpPr>
          <p:cNvPr id="678" name="Google Shape;678;g216e92170fa_2_3"/>
          <p:cNvSpPr txBox="1"/>
          <p:nvPr/>
        </p:nvSpPr>
        <p:spPr>
          <a:xfrm>
            <a:off x="7206675" y="4208925"/>
            <a:ext cx="48066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Poppins"/>
              <a:buChar char="●"/>
            </a:pPr>
            <a:r>
              <a:rPr lang="en-IN" sz="1700" b="0" i="0" u="none" strike="noStrike" cap="none">
                <a:solidFill>
                  <a:schemeClr val="lt1"/>
                </a:solidFill>
                <a:latin typeface="Poppins"/>
                <a:ea typeface="Poppins"/>
                <a:cs typeface="Poppins"/>
                <a:sym typeface="Poppins"/>
              </a:rPr>
              <a:t>Clustering using k-means</a:t>
            </a:r>
            <a:endParaRPr sz="1700" b="0" i="0" u="none" strike="noStrike" cap="none">
              <a:solidFill>
                <a:schemeClr val="lt1"/>
              </a:solidFill>
              <a:latin typeface="Poppins"/>
              <a:ea typeface="Poppins"/>
              <a:cs typeface="Poppins"/>
              <a:sym typeface="Poppins"/>
            </a:endParaRPr>
          </a:p>
        </p:txBody>
      </p:sp>
      <p:sp>
        <p:nvSpPr>
          <p:cNvPr id="679" name="Google Shape;679;g216e92170fa_2_3"/>
          <p:cNvSpPr txBox="1"/>
          <p:nvPr/>
        </p:nvSpPr>
        <p:spPr>
          <a:xfrm>
            <a:off x="2121225" y="4562925"/>
            <a:ext cx="9784800" cy="2185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Poppins"/>
                <a:ea typeface="Poppins"/>
                <a:cs typeface="Poppins"/>
                <a:sym typeface="Poppins"/>
              </a:rPr>
              <a:t>The purpose is to </a:t>
            </a:r>
            <a:r>
              <a:rPr lang="en-IN" sz="1000" b="0" i="0" u="none" strike="noStrike" cap="none">
                <a:solidFill>
                  <a:srgbClr val="1CD760"/>
                </a:solidFill>
                <a:latin typeface="Poppins"/>
                <a:ea typeface="Poppins"/>
                <a:cs typeface="Poppins"/>
                <a:sym typeface="Poppins"/>
              </a:rPr>
              <a:t>identify patterns and similarities between the tracks</a:t>
            </a:r>
            <a:r>
              <a:rPr lang="en-IN" sz="1000" b="0" i="0" u="none" strike="noStrike" cap="none">
                <a:solidFill>
                  <a:schemeClr val="lt1"/>
                </a:solidFill>
                <a:latin typeface="Poppins"/>
                <a:ea typeface="Poppins"/>
                <a:cs typeface="Poppins"/>
                <a:sym typeface="Poppins"/>
              </a:rPr>
              <a:t> based on their features, and to group them into clusters based on those similarities. </a:t>
            </a:r>
            <a:endParaRPr sz="1000" b="0" i="0" u="none" strike="noStrike" cap="none">
              <a:solidFill>
                <a:schemeClr val="lt1"/>
              </a:solidFill>
              <a:latin typeface="Poppins"/>
              <a:ea typeface="Poppins"/>
              <a:cs typeface="Poppins"/>
              <a:sym typeface="Poppins"/>
            </a:endParaRPr>
          </a:p>
          <a:p>
            <a:pPr marL="45720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457200" marR="0" lvl="0" indent="-292100" algn="just" rtl="0">
              <a:lnSpc>
                <a:spcPct val="100000"/>
              </a:lnSpc>
              <a:spcBef>
                <a:spcPts val="0"/>
              </a:spcBef>
              <a:spcAft>
                <a:spcPts val="0"/>
              </a:spcAft>
              <a:buClr>
                <a:schemeClr val="lt1"/>
              </a:buClr>
              <a:buSzPts val="1000"/>
              <a:buFont typeface="Poppins"/>
              <a:buAutoNum type="arabicPeriod"/>
            </a:pPr>
            <a:r>
              <a:rPr lang="en-IN" sz="1000" b="0" i="0" u="none" strike="noStrike" cap="none">
                <a:solidFill>
                  <a:srgbClr val="1CD760"/>
                </a:solidFill>
                <a:latin typeface="Poppins"/>
                <a:ea typeface="Poppins"/>
                <a:cs typeface="Poppins"/>
                <a:sym typeface="Poppins"/>
              </a:rPr>
              <a:t>Original features are transformed into new, lower-dimensional features</a:t>
            </a:r>
            <a:r>
              <a:rPr lang="en-IN" sz="1000" b="0" i="0" u="none" strike="noStrike" cap="none">
                <a:solidFill>
                  <a:schemeClr val="lt1"/>
                </a:solidFill>
                <a:latin typeface="Poppins"/>
                <a:ea typeface="Poppins"/>
                <a:cs typeface="Poppins"/>
                <a:sym typeface="Poppins"/>
              </a:rPr>
              <a:t> using t-SNE that best preserve the pairwise similarities between data points.</a:t>
            </a:r>
            <a:endParaRPr sz="1000" b="0" i="0" u="none" strike="noStrike" cap="none">
              <a:solidFill>
                <a:schemeClr val="lt1"/>
              </a:solidFill>
              <a:latin typeface="Poppins"/>
              <a:ea typeface="Poppins"/>
              <a:cs typeface="Poppins"/>
              <a:sym typeface="Poppins"/>
            </a:endParaRPr>
          </a:p>
          <a:p>
            <a:pPr marL="91440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457200" marR="0" lvl="0" indent="-292100" algn="just" rtl="0">
              <a:lnSpc>
                <a:spcPct val="100000"/>
              </a:lnSpc>
              <a:spcBef>
                <a:spcPts val="0"/>
              </a:spcBef>
              <a:spcAft>
                <a:spcPts val="0"/>
              </a:spcAft>
              <a:buClr>
                <a:schemeClr val="lt1"/>
              </a:buClr>
              <a:buSzPts val="1000"/>
              <a:buFont typeface="Poppins"/>
              <a:buAutoNum type="arabicPeriod"/>
            </a:pPr>
            <a:r>
              <a:rPr lang="en-IN" sz="1000" b="0" i="0" u="none" strike="noStrike" cap="none">
                <a:solidFill>
                  <a:schemeClr val="lt1"/>
                </a:solidFill>
                <a:latin typeface="Poppins"/>
                <a:ea typeface="Poppins"/>
                <a:cs typeface="Poppins"/>
                <a:sym typeface="Poppins"/>
              </a:rPr>
              <a:t>Each point in the plot represents a track and its position reflects its similarity to other songs in the dataset. Each track was assigned a cluster label, which represented its similarity to other songs in that cluster. The color of each point indicates the cluster that it belongs to, as assigned by the k-means algorithm</a:t>
            </a:r>
            <a:endParaRPr sz="1000" b="0" i="0" u="none" strike="noStrike" cap="none">
              <a:solidFill>
                <a:schemeClr val="lt1"/>
              </a:solidFill>
              <a:latin typeface="Poppins"/>
              <a:ea typeface="Poppins"/>
              <a:cs typeface="Poppins"/>
              <a:sym typeface="Poppins"/>
            </a:endParaRPr>
          </a:p>
          <a:p>
            <a:pPr marL="45720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just"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Poppins"/>
                <a:ea typeface="Poppins"/>
                <a:cs typeface="Poppins"/>
                <a:sym typeface="Poppins"/>
              </a:rPr>
              <a:t>However, it can be difficult to interpret the meaning of these new features because they are often complex combinations of the original features. </a:t>
            </a:r>
            <a:endParaRPr sz="1000" b="0" i="0" u="none" strike="noStrike" cap="none">
              <a:solidFill>
                <a:schemeClr val="lt1"/>
              </a:solidFill>
              <a:latin typeface="Poppins"/>
              <a:ea typeface="Poppins"/>
              <a:cs typeface="Poppins"/>
              <a:sym typeface="Poppins"/>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just" rtl="0">
              <a:lnSpc>
                <a:spcPct val="100000"/>
              </a:lnSpc>
              <a:spcBef>
                <a:spcPts val="0"/>
              </a:spcBef>
              <a:spcAft>
                <a:spcPts val="0"/>
              </a:spcAft>
              <a:buClr>
                <a:srgbClr val="000000"/>
              </a:buClr>
              <a:buSzPts val="1000"/>
              <a:buFont typeface="Arial"/>
              <a:buNone/>
            </a:pPr>
            <a:r>
              <a:rPr lang="en-IN" sz="1000" b="0" i="0" u="none" strike="noStrike" cap="none">
                <a:solidFill>
                  <a:srgbClr val="1CD760"/>
                </a:solidFill>
                <a:latin typeface="Poppins"/>
                <a:ea typeface="Poppins"/>
                <a:cs typeface="Poppins"/>
                <a:sym typeface="Poppins"/>
              </a:rPr>
              <a:t>NOTE: We did not make use of this analysis in our model building step</a:t>
            </a:r>
            <a:endParaRPr sz="1000" b="0" i="0" u="none" strike="noStrike" cap="none">
              <a:solidFill>
                <a:srgbClr val="1CD760"/>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683"/>
        <p:cNvGrpSpPr/>
        <p:nvPr/>
      </p:nvGrpSpPr>
      <p:grpSpPr>
        <a:xfrm>
          <a:off x="0" y="0"/>
          <a:ext cx="0" cy="0"/>
          <a:chOff x="0" y="0"/>
          <a:chExt cx="0" cy="0"/>
        </a:xfrm>
      </p:grpSpPr>
      <p:sp>
        <p:nvSpPr>
          <p:cNvPr id="684" name="Google Shape;684;g21602717b61_0_0"/>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685" name="Google Shape;685;g21602717b61_0_0"/>
          <p:cNvGrpSpPr/>
          <p:nvPr/>
        </p:nvGrpSpPr>
        <p:grpSpPr>
          <a:xfrm>
            <a:off x="400070" y="221666"/>
            <a:ext cx="361219" cy="70242"/>
            <a:chOff x="249382" y="221673"/>
            <a:chExt cx="234497" cy="45600"/>
          </a:xfrm>
        </p:grpSpPr>
        <p:sp>
          <p:nvSpPr>
            <p:cNvPr id="686" name="Google Shape;686;g21602717b61_0_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7" name="Google Shape;687;g21602717b61_0_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8" name="Google Shape;688;g21602717b61_0_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89" name="Google Shape;689;g21602717b61_0_0"/>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0" name="Google Shape;690;g21602717b61_0_0"/>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691" name="Google Shape;691;g21602717b61_0_0"/>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2" name="Google Shape;692;g21602717b61_0_0"/>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3" name="Google Shape;693;g21602717b61_0_0"/>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4" name="Google Shape;694;g21602717b61_0_0"/>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5" name="Google Shape;695;g21602717b61_0_0"/>
          <p:cNvSpPr txBox="1"/>
          <p:nvPr/>
        </p:nvSpPr>
        <p:spPr>
          <a:xfrm>
            <a:off x="2041350" y="594500"/>
            <a:ext cx="98742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1-Popularity Based</a:t>
            </a:r>
            <a:endParaRPr sz="4400" b="0" i="0" u="none" strike="noStrike" cap="none">
              <a:solidFill>
                <a:srgbClr val="1ED760"/>
              </a:solidFill>
              <a:latin typeface="Poppins Medium"/>
              <a:ea typeface="Poppins Medium"/>
              <a:cs typeface="Poppins Medium"/>
              <a:sym typeface="Poppins Medium"/>
            </a:endParaRPr>
          </a:p>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rgbClr val="1ED760"/>
              </a:solidFill>
              <a:latin typeface="Poppins Medium"/>
              <a:ea typeface="Poppins Medium"/>
              <a:cs typeface="Poppins Medium"/>
              <a:sym typeface="Poppins Medium"/>
            </a:endParaRPr>
          </a:p>
        </p:txBody>
      </p:sp>
      <p:sp>
        <p:nvSpPr>
          <p:cNvPr id="696" name="Google Shape;696;g21602717b61_0_0"/>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7" name="Google Shape;697;g21602717b61_0_0"/>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8" name="Google Shape;698;g21602717b61_0_0"/>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9" name="Google Shape;699;g21602717b61_0_0"/>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0" name="Google Shape;700;g21602717b61_0_0">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1" name="Google Shape;701;g21602717b61_0_0">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702" name="Google Shape;702;g21602717b61_0_0">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703" name="Google Shape;703;g21602717b61_0_0"/>
          <p:cNvGrpSpPr/>
          <p:nvPr/>
        </p:nvGrpSpPr>
        <p:grpSpPr>
          <a:xfrm>
            <a:off x="237678" y="1764517"/>
            <a:ext cx="177883" cy="206002"/>
            <a:chOff x="431322" y="1764517"/>
            <a:chExt cx="177883" cy="206002"/>
          </a:xfrm>
        </p:grpSpPr>
        <p:sp>
          <p:nvSpPr>
            <p:cNvPr id="704" name="Google Shape;704;g21602717b61_0_0">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05" name="Google Shape;705;g21602717b61_0_0">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06" name="Google Shape;706;g21602717b61_0_0">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707" name="Google Shape;707;g21602717b61_0_0"/>
          <p:cNvGrpSpPr/>
          <p:nvPr/>
        </p:nvGrpSpPr>
        <p:grpSpPr>
          <a:xfrm>
            <a:off x="237692" y="2660278"/>
            <a:ext cx="203692" cy="203692"/>
            <a:chOff x="431321" y="3254199"/>
            <a:chExt cx="265500" cy="265500"/>
          </a:xfrm>
        </p:grpSpPr>
        <p:sp>
          <p:nvSpPr>
            <p:cNvPr id="708" name="Google Shape;708;g21602717b61_0_0"/>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9" name="Google Shape;709;g21602717b61_0_0"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10" name="Google Shape;710;g21602717b61_0_0"/>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711" name="Google Shape;711;g21602717b61_0_0"/>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712" name="Google Shape;712;g21602717b61_0_0"/>
          <p:cNvGrpSpPr/>
          <p:nvPr/>
        </p:nvGrpSpPr>
        <p:grpSpPr>
          <a:xfrm>
            <a:off x="2161181" y="195309"/>
            <a:ext cx="297955" cy="297955"/>
            <a:chOff x="8892506" y="664914"/>
            <a:chExt cx="209400" cy="209400"/>
          </a:xfrm>
        </p:grpSpPr>
        <p:sp>
          <p:nvSpPr>
            <p:cNvPr id="713" name="Google Shape;713;g21602717b61_0_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g21602717b61_0_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15" name="Google Shape;715;g21602717b61_0_0"/>
          <p:cNvGrpSpPr/>
          <p:nvPr/>
        </p:nvGrpSpPr>
        <p:grpSpPr>
          <a:xfrm flipH="1">
            <a:off x="2568241" y="195309"/>
            <a:ext cx="297955" cy="297955"/>
            <a:chOff x="8892506" y="664914"/>
            <a:chExt cx="209400" cy="209400"/>
          </a:xfrm>
        </p:grpSpPr>
        <p:sp>
          <p:nvSpPr>
            <p:cNvPr id="716" name="Google Shape;716;g21602717b61_0_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g21602717b61_0_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18" name="Google Shape;718;g21602717b61_0_0">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9" name="Google Shape;719;g21602717b61_0_0"/>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720" name="Google Shape;720;g21602717b61_0_0"/>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21" name="Google Shape;721;g21602717b61_0_0"/>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722" name="Google Shape;722;g21602717b61_0_0"/>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3" name="Google Shape;723;g21602717b61_0_0">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724" name="Google Shape;724;g21602717b61_0_0"/>
          <p:cNvGrpSpPr/>
          <p:nvPr/>
        </p:nvGrpSpPr>
        <p:grpSpPr>
          <a:xfrm>
            <a:off x="237678" y="2214773"/>
            <a:ext cx="203700" cy="203700"/>
            <a:chOff x="431322" y="2214773"/>
            <a:chExt cx="203700" cy="203700"/>
          </a:xfrm>
        </p:grpSpPr>
        <p:sp>
          <p:nvSpPr>
            <p:cNvPr id="725" name="Google Shape;725;g21602717b61_0_0">
              <a:hlinkClick r:id="rId4"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26" name="Google Shape;726;g21602717b61_0_0"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sp>
        <p:nvSpPr>
          <p:cNvPr id="727" name="Google Shape;727;g21602717b61_0_0">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728" name="Google Shape;728;g21602717b61_0_0"/>
          <p:cNvSpPr txBox="1"/>
          <p:nvPr/>
        </p:nvSpPr>
        <p:spPr>
          <a:xfrm>
            <a:off x="2268000" y="1631325"/>
            <a:ext cx="9183900" cy="14160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chemeClr val="lt1"/>
              </a:buClr>
              <a:buSzPts val="1600"/>
              <a:buFont typeface="Calibri"/>
              <a:buChar char="●"/>
            </a:pPr>
            <a:r>
              <a:rPr lang="en-IN" sz="1600" b="0" i="0" u="none" strike="noStrike" cap="none">
                <a:solidFill>
                  <a:schemeClr val="lt1"/>
                </a:solidFill>
                <a:latin typeface="Calibri"/>
                <a:ea typeface="Calibri"/>
                <a:cs typeface="Calibri"/>
                <a:sym typeface="Calibri"/>
              </a:rPr>
              <a:t>Fixes the cold start problem</a:t>
            </a:r>
            <a:endParaRPr sz="1600" b="0" i="0" u="none" strike="noStrike" cap="none">
              <a:solidFill>
                <a:schemeClr val="lt1"/>
              </a:solidFill>
              <a:latin typeface="Calibri"/>
              <a:ea typeface="Calibri"/>
              <a:cs typeface="Calibri"/>
              <a:sym typeface="Calibri"/>
            </a:endParaRPr>
          </a:p>
          <a:p>
            <a:pPr marL="457200" marR="0" lvl="0" indent="-330200" algn="l" rtl="0">
              <a:lnSpc>
                <a:spcPct val="100000"/>
              </a:lnSpc>
              <a:spcBef>
                <a:spcPts val="0"/>
              </a:spcBef>
              <a:spcAft>
                <a:spcPts val="0"/>
              </a:spcAft>
              <a:buClr>
                <a:schemeClr val="lt1"/>
              </a:buClr>
              <a:buSzPts val="1600"/>
              <a:buFont typeface="Calibri"/>
              <a:buChar char="●"/>
            </a:pPr>
            <a:r>
              <a:rPr lang="en-IN" sz="1600" b="0" i="0" u="none" strike="noStrike" cap="none">
                <a:solidFill>
                  <a:schemeClr val="lt1"/>
                </a:solidFill>
                <a:latin typeface="Calibri"/>
                <a:ea typeface="Calibri"/>
                <a:cs typeface="Calibri"/>
                <a:sym typeface="Calibri"/>
              </a:rPr>
              <a:t>Can be used for new users that have not input a song or playlist of which they want recommendations</a:t>
            </a:r>
            <a:endParaRPr sz="1600" b="0" i="0" u="none" strike="noStrike" cap="none">
              <a:solidFill>
                <a:schemeClr val="lt1"/>
              </a:solidFill>
              <a:latin typeface="Calibri"/>
              <a:ea typeface="Calibri"/>
              <a:cs typeface="Calibri"/>
              <a:sym typeface="Calibri"/>
            </a:endParaRPr>
          </a:p>
          <a:p>
            <a:pPr marL="457200" marR="0" lvl="0" indent="-330200" algn="l" rtl="0">
              <a:lnSpc>
                <a:spcPct val="100000"/>
              </a:lnSpc>
              <a:spcBef>
                <a:spcPts val="0"/>
              </a:spcBef>
              <a:spcAft>
                <a:spcPts val="0"/>
              </a:spcAft>
              <a:buClr>
                <a:schemeClr val="lt1"/>
              </a:buClr>
              <a:buSzPts val="1600"/>
              <a:buFont typeface="Calibri"/>
              <a:buChar char="●"/>
            </a:pPr>
            <a:r>
              <a:rPr lang="en-IN" sz="1600" b="0" i="0" u="none" strike="noStrike" cap="none">
                <a:solidFill>
                  <a:schemeClr val="lt1"/>
                </a:solidFill>
                <a:latin typeface="Calibri"/>
                <a:ea typeface="Calibri"/>
                <a:cs typeface="Calibri"/>
                <a:sym typeface="Calibri"/>
              </a:rPr>
              <a:t>Gives the most popular songs based on popularity score</a:t>
            </a:r>
            <a:endParaRPr sz="1600" b="0" i="0" u="none" strike="noStrike" cap="none">
              <a:solidFill>
                <a:schemeClr val="lt1"/>
              </a:solidFill>
              <a:latin typeface="Calibri"/>
              <a:ea typeface="Calibri"/>
              <a:cs typeface="Calibri"/>
              <a:sym typeface="Calibri"/>
            </a:endParaRPr>
          </a:p>
          <a:p>
            <a:pPr marL="914400" marR="0" lvl="1" indent="-330200" algn="l" rtl="0">
              <a:lnSpc>
                <a:spcPct val="100000"/>
              </a:lnSpc>
              <a:spcBef>
                <a:spcPts val="0"/>
              </a:spcBef>
              <a:spcAft>
                <a:spcPts val="0"/>
              </a:spcAft>
              <a:buClr>
                <a:schemeClr val="lt1"/>
              </a:buClr>
              <a:buSzPts val="1600"/>
              <a:buFont typeface="Calibri"/>
              <a:buChar char="○"/>
            </a:pPr>
            <a:r>
              <a:rPr lang="en-IN" sz="1600" b="0" i="0" u="none" strike="noStrike" cap="none">
                <a:solidFill>
                  <a:schemeClr val="lt1"/>
                </a:solidFill>
                <a:latin typeface="Calibri"/>
                <a:ea typeface="Calibri"/>
                <a:cs typeface="Calibri"/>
                <a:sym typeface="Calibri"/>
              </a:rPr>
              <a:t>Can be most popular overall or by genre</a:t>
            </a:r>
            <a:endParaRPr sz="1600" b="0" i="0" u="none" strike="noStrike" cap="none">
              <a:solidFill>
                <a:schemeClr val="lt1"/>
              </a:solidFill>
              <a:latin typeface="Calibri"/>
              <a:ea typeface="Calibri"/>
              <a:cs typeface="Calibri"/>
              <a:sym typeface="Calibri"/>
            </a:endParaRPr>
          </a:p>
          <a:p>
            <a:pPr marL="457200" marR="0" lvl="0" indent="-330200" algn="l" rtl="0">
              <a:lnSpc>
                <a:spcPct val="100000"/>
              </a:lnSpc>
              <a:spcBef>
                <a:spcPts val="0"/>
              </a:spcBef>
              <a:spcAft>
                <a:spcPts val="0"/>
              </a:spcAft>
              <a:buClr>
                <a:schemeClr val="lt1"/>
              </a:buClr>
              <a:buSzPts val="1600"/>
              <a:buFont typeface="Calibri"/>
              <a:buChar char="●"/>
            </a:pPr>
            <a:r>
              <a:rPr lang="en-IN" sz="1600" b="0" i="0" u="none" strike="noStrike" cap="none">
                <a:solidFill>
                  <a:schemeClr val="lt1"/>
                </a:solidFill>
                <a:latin typeface="Calibri"/>
                <a:ea typeface="Calibri"/>
                <a:cs typeface="Calibri"/>
                <a:sym typeface="Calibri"/>
              </a:rPr>
              <a:t>Measured by given popularity column</a:t>
            </a:r>
            <a:endParaRPr sz="1600" b="0" i="0" u="none" strike="noStrike" cap="none">
              <a:solidFill>
                <a:schemeClr val="lt1"/>
              </a:solidFill>
              <a:latin typeface="Calibri"/>
              <a:ea typeface="Calibri"/>
              <a:cs typeface="Calibri"/>
              <a:sym typeface="Calibri"/>
            </a:endParaRPr>
          </a:p>
        </p:txBody>
      </p:sp>
      <p:graphicFrame>
        <p:nvGraphicFramePr>
          <p:cNvPr id="729" name="Google Shape;729;g21602717b61_0_0"/>
          <p:cNvGraphicFramePr/>
          <p:nvPr/>
        </p:nvGraphicFramePr>
        <p:xfrm>
          <a:off x="2568250" y="3047325"/>
          <a:ext cx="8112350" cy="3424550"/>
        </p:xfrm>
        <a:graphic>
          <a:graphicData uri="http://schemas.openxmlformats.org/drawingml/2006/table">
            <a:tbl>
              <a:tblPr>
                <a:noFill/>
                <a:tableStyleId>{FBAFA50F-9718-4E2D-9A17-ADEB62FCE42B}</a:tableStyleId>
              </a:tblPr>
              <a:tblGrid>
                <a:gridCol w="628650">
                  <a:extLst>
                    <a:ext uri="{9D8B030D-6E8A-4147-A177-3AD203B41FA5}">
                      <a16:colId xmlns:a16="http://schemas.microsoft.com/office/drawing/2014/main" val="20000"/>
                    </a:ext>
                  </a:extLst>
                </a:gridCol>
                <a:gridCol w="2085975">
                  <a:extLst>
                    <a:ext uri="{9D8B030D-6E8A-4147-A177-3AD203B41FA5}">
                      <a16:colId xmlns:a16="http://schemas.microsoft.com/office/drawing/2014/main" val="20001"/>
                    </a:ext>
                  </a:extLst>
                </a:gridCol>
                <a:gridCol w="3545050">
                  <a:extLst>
                    <a:ext uri="{9D8B030D-6E8A-4147-A177-3AD203B41FA5}">
                      <a16:colId xmlns:a16="http://schemas.microsoft.com/office/drawing/2014/main" val="20002"/>
                    </a:ext>
                  </a:extLst>
                </a:gridCol>
                <a:gridCol w="1852675">
                  <a:extLst>
                    <a:ext uri="{9D8B030D-6E8A-4147-A177-3AD203B41FA5}">
                      <a16:colId xmlns:a16="http://schemas.microsoft.com/office/drawing/2014/main" val="20003"/>
                    </a:ext>
                  </a:extLst>
                </a:gridCol>
              </a:tblGrid>
              <a:tr h="4553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S.No.</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400" b="1" u="none" strike="noStrike" cap="none">
                          <a:solidFill>
                            <a:schemeClr val="dk1"/>
                          </a:solidFill>
                        </a:rPr>
                        <a:t>Artist</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Track Name</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Genre</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extLst>
                  <a:ext uri="{0D108BD9-81ED-4DB2-BD59-A6C34878D82A}">
                    <a16:rowId xmlns:a16="http://schemas.microsoft.com/office/drawing/2014/main" val="10000"/>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The Killers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Runaway Horses - Abridged</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2</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Joy Division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Atmosphere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3</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No Doubt</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Just A Girl</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4</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Weezer</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Island In The Sun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5</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Nirvana</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Come As You Are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6</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The Smashing Pumpkins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Bullet With Butterfly Wings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7</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Red Hot Chili Peppers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Nerve Flip</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8</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Andres Calamaro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Enganchate Conmigo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9</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Los Abuelos De La Nada</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Lunes Por La Madrugada</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10</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Hillsong UNITED</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Oceans (Where Feet May Fail)</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alternative</a:t>
                      </a:r>
                      <a:endParaRPr sz="14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733"/>
        <p:cNvGrpSpPr/>
        <p:nvPr/>
      </p:nvGrpSpPr>
      <p:grpSpPr>
        <a:xfrm>
          <a:off x="0" y="0"/>
          <a:ext cx="0" cy="0"/>
          <a:chOff x="0" y="0"/>
          <a:chExt cx="0" cy="0"/>
        </a:xfrm>
      </p:grpSpPr>
      <p:sp>
        <p:nvSpPr>
          <p:cNvPr id="734" name="Google Shape;734;g1b68ecf4afa_0_975"/>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735" name="Google Shape;735;g1b68ecf4afa_0_975"/>
          <p:cNvGrpSpPr/>
          <p:nvPr/>
        </p:nvGrpSpPr>
        <p:grpSpPr>
          <a:xfrm>
            <a:off x="400070" y="221666"/>
            <a:ext cx="361219" cy="70242"/>
            <a:chOff x="249382" y="221673"/>
            <a:chExt cx="234497" cy="45600"/>
          </a:xfrm>
        </p:grpSpPr>
        <p:sp>
          <p:nvSpPr>
            <p:cNvPr id="736" name="Google Shape;736;g1b68ecf4afa_0_975"/>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7" name="Google Shape;737;g1b68ecf4afa_0_975"/>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8" name="Google Shape;738;g1b68ecf4afa_0_975"/>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739" name="Google Shape;739;g1b68ecf4afa_0_975"/>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0" name="Google Shape;740;g1b68ecf4afa_0_975"/>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741" name="Google Shape;741;g1b68ecf4afa_0_975"/>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2" name="Google Shape;742;g1b68ecf4afa_0_975"/>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3" name="Google Shape;743;g1b68ecf4afa_0_975"/>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4" name="Google Shape;744;g1b68ecf4afa_0_975"/>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5" name="Google Shape;745;g1b68ecf4afa_0_975"/>
          <p:cNvSpPr txBox="1"/>
          <p:nvPr/>
        </p:nvSpPr>
        <p:spPr>
          <a:xfrm>
            <a:off x="2041350" y="594500"/>
            <a:ext cx="98742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1-Popularity Based</a:t>
            </a:r>
            <a:endParaRPr sz="4400" b="0" i="0" u="none" strike="noStrike" cap="none">
              <a:solidFill>
                <a:srgbClr val="1ED760"/>
              </a:solidFill>
              <a:latin typeface="Poppins Medium"/>
              <a:ea typeface="Poppins Medium"/>
              <a:cs typeface="Poppins Medium"/>
              <a:sym typeface="Poppins Medium"/>
            </a:endParaRPr>
          </a:p>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rgbClr val="1ED760"/>
              </a:solidFill>
              <a:latin typeface="Poppins Medium"/>
              <a:ea typeface="Poppins Medium"/>
              <a:cs typeface="Poppins Medium"/>
              <a:sym typeface="Poppins Medium"/>
            </a:endParaRPr>
          </a:p>
        </p:txBody>
      </p:sp>
      <p:sp>
        <p:nvSpPr>
          <p:cNvPr id="746" name="Google Shape;746;g1b68ecf4afa_0_975"/>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7" name="Google Shape;747;g1b68ecf4afa_0_975"/>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8" name="Google Shape;748;g1b68ecf4afa_0_975"/>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9" name="Google Shape;749;g1b68ecf4afa_0_975"/>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0" name="Google Shape;750;g1b68ecf4afa_0_975">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1" name="Google Shape;751;g1b68ecf4afa_0_975">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752" name="Google Shape;752;g1b68ecf4afa_0_975">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753" name="Google Shape;753;g1b68ecf4afa_0_975"/>
          <p:cNvGrpSpPr/>
          <p:nvPr/>
        </p:nvGrpSpPr>
        <p:grpSpPr>
          <a:xfrm>
            <a:off x="237678" y="1764517"/>
            <a:ext cx="177883" cy="206002"/>
            <a:chOff x="431322" y="1764517"/>
            <a:chExt cx="177883" cy="206002"/>
          </a:xfrm>
        </p:grpSpPr>
        <p:sp>
          <p:nvSpPr>
            <p:cNvPr id="754" name="Google Shape;754;g1b68ecf4afa_0_975">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55" name="Google Shape;755;g1b68ecf4afa_0_975">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56" name="Google Shape;756;g1b68ecf4afa_0_975">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757" name="Google Shape;757;g1b68ecf4afa_0_975"/>
          <p:cNvGrpSpPr/>
          <p:nvPr/>
        </p:nvGrpSpPr>
        <p:grpSpPr>
          <a:xfrm>
            <a:off x="237692" y="2660278"/>
            <a:ext cx="203692" cy="203692"/>
            <a:chOff x="431321" y="3254199"/>
            <a:chExt cx="265500" cy="265500"/>
          </a:xfrm>
        </p:grpSpPr>
        <p:sp>
          <p:nvSpPr>
            <p:cNvPr id="758" name="Google Shape;758;g1b68ecf4afa_0_975"/>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9" name="Google Shape;759;g1b68ecf4afa_0_975"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60" name="Google Shape;760;g1b68ecf4afa_0_975"/>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761" name="Google Shape;761;g1b68ecf4afa_0_975"/>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762" name="Google Shape;762;g1b68ecf4afa_0_975"/>
          <p:cNvGrpSpPr/>
          <p:nvPr/>
        </p:nvGrpSpPr>
        <p:grpSpPr>
          <a:xfrm>
            <a:off x="2161181" y="195309"/>
            <a:ext cx="297955" cy="297955"/>
            <a:chOff x="8892506" y="664914"/>
            <a:chExt cx="209400" cy="209400"/>
          </a:xfrm>
        </p:grpSpPr>
        <p:sp>
          <p:nvSpPr>
            <p:cNvPr id="763" name="Google Shape;763;g1b68ecf4afa_0_975">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4" name="Google Shape;764;g1b68ecf4afa_0_975"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65" name="Google Shape;765;g1b68ecf4afa_0_975"/>
          <p:cNvGrpSpPr/>
          <p:nvPr/>
        </p:nvGrpSpPr>
        <p:grpSpPr>
          <a:xfrm flipH="1">
            <a:off x="2568241" y="195309"/>
            <a:ext cx="297955" cy="297955"/>
            <a:chOff x="8892506" y="664914"/>
            <a:chExt cx="209400" cy="209400"/>
          </a:xfrm>
        </p:grpSpPr>
        <p:sp>
          <p:nvSpPr>
            <p:cNvPr id="766" name="Google Shape;766;g1b68ecf4afa_0_975">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7" name="Google Shape;767;g1b68ecf4afa_0_975"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68" name="Google Shape;768;g1b68ecf4afa_0_975">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9" name="Google Shape;769;g1b68ecf4afa_0_975"/>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770" name="Google Shape;770;g1b68ecf4afa_0_975"/>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771" name="Google Shape;771;g1b68ecf4afa_0_975"/>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772" name="Google Shape;772;g1b68ecf4afa_0_975"/>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g1b68ecf4afa_0_975">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774" name="Google Shape;774;g1b68ecf4afa_0_975"/>
          <p:cNvGrpSpPr/>
          <p:nvPr/>
        </p:nvGrpSpPr>
        <p:grpSpPr>
          <a:xfrm>
            <a:off x="237678" y="2214773"/>
            <a:ext cx="203700" cy="203700"/>
            <a:chOff x="431322" y="2214773"/>
            <a:chExt cx="203700" cy="203700"/>
          </a:xfrm>
        </p:grpSpPr>
        <p:sp>
          <p:nvSpPr>
            <p:cNvPr id="775" name="Google Shape;775;g1b68ecf4afa_0_975">
              <a:hlinkClick r:id="rId4"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6" name="Google Shape;776;g1b68ecf4afa_0_975"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sp>
        <p:nvSpPr>
          <p:cNvPr id="777" name="Google Shape;777;g1b68ecf4afa_0_975">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graphicFrame>
        <p:nvGraphicFramePr>
          <p:cNvPr id="778" name="Google Shape;778;g1b68ecf4afa_0_975"/>
          <p:cNvGraphicFramePr/>
          <p:nvPr/>
        </p:nvGraphicFramePr>
        <p:xfrm>
          <a:off x="2350200" y="1932263"/>
          <a:ext cx="9256500" cy="3424550"/>
        </p:xfrm>
        <a:graphic>
          <a:graphicData uri="http://schemas.openxmlformats.org/drawingml/2006/table">
            <a:tbl>
              <a:tblPr>
                <a:noFill/>
                <a:tableStyleId>{FBAFA50F-9718-4E2D-9A17-ADEB62FCE42B}</a:tableStyleId>
              </a:tblPr>
              <a:tblGrid>
                <a:gridCol w="550100">
                  <a:extLst>
                    <a:ext uri="{9D8B030D-6E8A-4147-A177-3AD203B41FA5}">
                      <a16:colId xmlns:a16="http://schemas.microsoft.com/office/drawing/2014/main" val="20000"/>
                    </a:ext>
                  </a:extLst>
                </a:gridCol>
                <a:gridCol w="2282575">
                  <a:extLst>
                    <a:ext uri="{9D8B030D-6E8A-4147-A177-3AD203B41FA5}">
                      <a16:colId xmlns:a16="http://schemas.microsoft.com/office/drawing/2014/main" val="20001"/>
                    </a:ext>
                  </a:extLst>
                </a:gridCol>
                <a:gridCol w="2831775">
                  <a:extLst>
                    <a:ext uri="{9D8B030D-6E8A-4147-A177-3AD203B41FA5}">
                      <a16:colId xmlns:a16="http://schemas.microsoft.com/office/drawing/2014/main" val="20002"/>
                    </a:ext>
                  </a:extLst>
                </a:gridCol>
                <a:gridCol w="2311500">
                  <a:extLst>
                    <a:ext uri="{9D8B030D-6E8A-4147-A177-3AD203B41FA5}">
                      <a16:colId xmlns:a16="http://schemas.microsoft.com/office/drawing/2014/main" val="20003"/>
                    </a:ext>
                  </a:extLst>
                </a:gridCol>
                <a:gridCol w="1280550">
                  <a:extLst>
                    <a:ext uri="{9D8B030D-6E8A-4147-A177-3AD203B41FA5}">
                      <a16:colId xmlns:a16="http://schemas.microsoft.com/office/drawing/2014/main" val="20004"/>
                    </a:ext>
                  </a:extLst>
                </a:gridCol>
              </a:tblGrid>
              <a:tr h="4553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S.No.</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400" b="1" u="none" strike="noStrike" cap="none">
                          <a:solidFill>
                            <a:schemeClr val="dk1"/>
                          </a:solidFill>
                        </a:rPr>
                        <a:t>Artist</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Track name</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Genre</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Popularity</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rgbClr val="1ED760"/>
                    </a:solidFill>
                  </a:tcPr>
                </a:tc>
                <a:extLst>
                  <a:ext uri="{0D108BD9-81ED-4DB2-BD59-A6C34878D82A}">
                    <a16:rowId xmlns:a16="http://schemas.microsoft.com/office/drawing/2014/main" val="10000"/>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Sam Smith, Kim Petras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Unholy</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N" sz="1200" u="none" strike="noStrike" cap="none">
                          <a:solidFill>
                            <a:schemeClr val="lt1"/>
                          </a:solidFill>
                        </a:rPr>
                        <a:t>Dance, pop</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100</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2</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Bizarrap; Quevedo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Quevado: Bzrp Music Sessions, Vol. 52</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Hip-hop</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99</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3</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David Guetta; Bebe Rexha</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I’m Good (Blue)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Dance, EDM, Pop</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98</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4</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Manuel Turizo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 Bachata</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Reggaeton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98</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5</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Bad Bunny</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Titi Me Pregunto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Reggaeton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97</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6</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Bad Bunny, Chencho Corleone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Me Porto Bonito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Reggaeton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97</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7</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OneRepublic</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I Ain’t Worried</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Piano, Pop, Rock</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96</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8</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Bad Bunny</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Efecto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Reggaeton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96</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9</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Bad Bunny, Bomba Estero</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Ojitos Lindos</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Reggaeton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95</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96925">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10</a:t>
                      </a:r>
                      <a:endParaRPr sz="1200" b="1"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Bad Bunny</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Moscow Mule</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Latin, Latino, Reggae, Reggeaton</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94</a:t>
                      </a:r>
                      <a:endParaRPr sz="1200" u="none" strike="noStrike" cap="none">
                        <a:solidFill>
                          <a:schemeClr val="lt1"/>
                        </a:solidFill>
                      </a:endParaRPr>
                    </a:p>
                  </a:txBody>
                  <a:tcPr marL="9525" marR="9525" marT="9525" marB="91425" anchor="b">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567334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Problem Statement</a:t>
            </a:r>
            <a:endParaRPr sz="1400" b="0" i="0" u="none" strike="noStrike" cap="none">
              <a:solidFill>
                <a:srgbClr val="000000"/>
              </a:solidFill>
              <a:latin typeface="Arial"/>
              <a:ea typeface="Arial"/>
              <a:cs typeface="Arial"/>
              <a:sym typeface="Arial"/>
            </a:endParaRPr>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6"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6"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6"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B4B5B2"/>
                </a:solidFill>
                <a:latin typeface="Poppins Medium"/>
                <a:cs typeface="Poppins Medium"/>
              </a:rPr>
              <a:t>Model</a:t>
            </a:r>
            <a:endParaRPr lang="en-IN" sz="1200" b="0" i="0" u="none" strike="noStrike" cap="none" dirty="0">
              <a:solidFill>
                <a:srgbClr val="B4B5B2"/>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6"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6"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1ED760"/>
                </a:solidFill>
                <a:latin typeface="Poppins Medium"/>
                <a:cs typeface="Poppins Medium"/>
              </a:rPr>
              <a:t>Problem Statement</a:t>
            </a:r>
            <a:endParaRPr lang="en-US">
              <a:solidFill>
                <a:srgbClr val="1ED760"/>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7343865" cy="5493781"/>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 using Natural Language Processing techniques and Deep Learning models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a:t>
            </a:r>
            <a:r>
              <a:rPr lang="en-IN" sz="2000">
                <a:solidFill>
                  <a:schemeClr val="lt1"/>
                </a:solidFill>
                <a:latin typeface="Poppins"/>
                <a:ea typeface="Poppins"/>
                <a:cs typeface="Poppins"/>
              </a:rPr>
              <a:t>personalized recommendations for songs</a:t>
            </a:r>
            <a:r>
              <a:rPr lang="en-IN" sz="2000" dirty="0">
                <a:solidFill>
                  <a:schemeClr val="lt1"/>
                </a:solidFill>
                <a:latin typeface="Poppins"/>
                <a:ea typeface="Poppins"/>
                <a:cs typeface="Poppins"/>
              </a:rPr>
              <a:t> based on similar themes or song meaning</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a:p>
            <a:pPr marL="101600">
              <a:lnSpc>
                <a:spcPct val="114999"/>
              </a:lnSpc>
              <a:buClr>
                <a:schemeClr val="lt1"/>
              </a:buClr>
              <a:buSzPts val="2000"/>
            </a:pPr>
            <a:r>
              <a:rPr lang="en-IN" sz="2000" dirty="0">
                <a:solidFill>
                  <a:schemeClr val="lt1"/>
                </a:solidFill>
                <a:latin typeface="Poppins"/>
                <a:ea typeface="Poppins"/>
                <a:cs typeface="Poppins"/>
              </a:rPr>
              <a:t>Dataset:</a:t>
            </a:r>
            <a:endParaRPr lang="en-IN" sz="2000">
              <a:solidFill>
                <a:schemeClr val="lt1"/>
              </a:solidFill>
              <a:latin typeface="Poppins"/>
              <a:cs typeface="Poppins"/>
            </a:endParaRPr>
          </a:p>
          <a:p>
            <a:pPr marL="444500" indent="-342900">
              <a:lnSpc>
                <a:spcPct val="114999"/>
              </a:lnSpc>
              <a:buClr>
                <a:srgbClr val="FFFFFF"/>
              </a:buClr>
              <a:buSzPts val="2000"/>
              <a:buChar char="•"/>
            </a:pPr>
            <a:r>
              <a:rPr lang="en-IN" sz="2000" dirty="0">
                <a:solidFill>
                  <a:schemeClr val="bg1"/>
                </a:solidFill>
                <a:latin typeface="Poppins"/>
                <a:ea typeface="Poppins"/>
                <a:hlinkClick r:id="rId7">
                  <a:extLst>
                    <a:ext uri="{A12FA001-AC4F-418D-AE19-62706E023703}">
                      <ahyp:hlinkClr xmlns:ahyp="http://schemas.microsoft.com/office/drawing/2018/hyperlinkcolor" val="tx"/>
                    </a:ext>
                  </a:extLst>
                </a:hlinkClick>
              </a:rPr>
              <a:t>https://www.kaggle.com/datasets/carlosgdcj/genius-song-lyrics-with-language-information</a:t>
            </a:r>
            <a:endParaRPr lang="en-IN" sz="2000">
              <a:solidFill>
                <a:schemeClr val="bg1"/>
              </a:solidFill>
              <a:latin typeface="Poppins"/>
              <a:ea typeface="Poppins"/>
            </a:endParaRPr>
          </a:p>
          <a:p>
            <a:pPr marL="444500" indent="-342900">
              <a:lnSpc>
                <a:spcPct val="114999"/>
              </a:lnSpc>
              <a:buClr>
                <a:srgbClr val="FFFFFF"/>
              </a:buClr>
              <a:buSzPts val="2000"/>
              <a:buChar char="•"/>
            </a:pPr>
            <a:r>
              <a:rPr lang="en-IN" sz="2000" dirty="0">
                <a:solidFill>
                  <a:schemeClr val="bg1"/>
                </a:solidFill>
                <a:latin typeface="Poppins"/>
              </a:rPr>
              <a:t>Contains over 3 million songs from different genres and languages scraped from Genius</a:t>
            </a:r>
            <a:endParaRPr lang="en-IN" sz="2000" dirty="0">
              <a:solidFill>
                <a:schemeClr val="bg1"/>
              </a:solidFill>
              <a:ea typeface="Poppins"/>
            </a:endParaRPr>
          </a:p>
          <a:p>
            <a:pPr marL="444500" indent="-342900">
              <a:lnSpc>
                <a:spcPct val="114999"/>
              </a:lnSpc>
              <a:buSzPts val="2000"/>
              <a:buFont typeface="Arial"/>
              <a:buChar char="•"/>
            </a:pPr>
            <a:endParaRPr lang="en-IN" sz="2000" dirty="0">
              <a:solidFill>
                <a:schemeClr val="lt1"/>
              </a:solidFill>
              <a:latin typeface="Poppins"/>
              <a:ea typeface="Poppins"/>
              <a:cs typeface="Poppins"/>
            </a:endParaRPr>
          </a:p>
          <a:p>
            <a:pPr marL="457200" indent="-355600">
              <a:lnSpc>
                <a:spcPct val="114999"/>
              </a:lnSpc>
              <a:buClr>
                <a:srgbClr val="FFFFFF"/>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pic>
        <p:nvPicPr>
          <p:cNvPr id="2" name="Picture 7">
            <a:extLst>
              <a:ext uri="{FF2B5EF4-FFF2-40B4-BE49-F238E27FC236}">
                <a16:creationId xmlns:a16="http://schemas.microsoft.com/office/drawing/2014/main" id="{D09A55CA-F7CE-67F0-91EC-96E215D85217}"/>
              </a:ext>
            </a:extLst>
          </p:cNvPr>
          <p:cNvPicPr>
            <a:picLocks noChangeAspect="1"/>
          </p:cNvPicPr>
          <p:nvPr/>
        </p:nvPicPr>
        <p:blipFill>
          <a:blip r:embed="rId8"/>
          <a:stretch>
            <a:fillRect/>
          </a:stretch>
        </p:blipFill>
        <p:spPr>
          <a:xfrm>
            <a:off x="9659428" y="1679994"/>
            <a:ext cx="2085436" cy="2078248"/>
          </a:xfrm>
          <a:prstGeom prst="rect">
            <a:avLst/>
          </a:prstGeom>
        </p:spPr>
      </p:pic>
      <p:pic>
        <p:nvPicPr>
          <p:cNvPr id="8" name="Picture 8" descr="Logo, calendar&#10;&#10;Description automatically generated">
            <a:extLst>
              <a:ext uri="{FF2B5EF4-FFF2-40B4-BE49-F238E27FC236}">
                <a16:creationId xmlns:a16="http://schemas.microsoft.com/office/drawing/2014/main" id="{46E41932-67C3-815A-ABD0-6F62E2CF6049}"/>
              </a:ext>
            </a:extLst>
          </p:cNvPr>
          <p:cNvPicPr>
            <a:picLocks noChangeAspect="1"/>
          </p:cNvPicPr>
          <p:nvPr/>
        </p:nvPicPr>
        <p:blipFill>
          <a:blip r:embed="rId9"/>
          <a:stretch>
            <a:fillRect/>
          </a:stretch>
        </p:blipFill>
        <p:spPr>
          <a:xfrm>
            <a:off x="9680994" y="4009126"/>
            <a:ext cx="2063870" cy="20638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782"/>
        <p:cNvGrpSpPr/>
        <p:nvPr/>
      </p:nvGrpSpPr>
      <p:grpSpPr>
        <a:xfrm>
          <a:off x="0" y="0"/>
          <a:ext cx="0" cy="0"/>
          <a:chOff x="0" y="0"/>
          <a:chExt cx="0" cy="0"/>
        </a:xfrm>
      </p:grpSpPr>
      <p:sp>
        <p:nvSpPr>
          <p:cNvPr id="783" name="Google Shape;783;g21602717b61_0_66"/>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784" name="Google Shape;784;g21602717b61_0_66"/>
          <p:cNvGrpSpPr/>
          <p:nvPr/>
        </p:nvGrpSpPr>
        <p:grpSpPr>
          <a:xfrm>
            <a:off x="400070" y="221666"/>
            <a:ext cx="361219" cy="70242"/>
            <a:chOff x="249382" y="221673"/>
            <a:chExt cx="234497" cy="45600"/>
          </a:xfrm>
        </p:grpSpPr>
        <p:sp>
          <p:nvSpPr>
            <p:cNvPr id="785" name="Google Shape;785;g21602717b61_0_66"/>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6" name="Google Shape;786;g21602717b61_0_66"/>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7" name="Google Shape;787;g21602717b61_0_66"/>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788" name="Google Shape;788;g21602717b61_0_66"/>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9" name="Google Shape;789;g21602717b61_0_66"/>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790" name="Google Shape;790;g21602717b61_0_66"/>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1" name="Google Shape;791;g21602717b61_0_66"/>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2" name="Google Shape;792;g21602717b61_0_66"/>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3" name="Google Shape;793;g21602717b61_0_66"/>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4" name="Google Shape;794;g21602717b61_0_66"/>
          <p:cNvSpPr txBox="1"/>
          <p:nvPr/>
        </p:nvSpPr>
        <p:spPr>
          <a:xfrm>
            <a:off x="2041350" y="594500"/>
            <a:ext cx="9921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2: Lyrics Based-Song Radio</a:t>
            </a:r>
            <a:endParaRPr sz="4400" b="0" i="0" u="none" strike="noStrike" cap="none">
              <a:solidFill>
                <a:srgbClr val="1ED760"/>
              </a:solidFill>
              <a:latin typeface="Poppins Medium"/>
              <a:ea typeface="Poppins Medium"/>
              <a:cs typeface="Poppins Medium"/>
              <a:sym typeface="Poppins Medium"/>
            </a:endParaRPr>
          </a:p>
        </p:txBody>
      </p:sp>
      <p:sp>
        <p:nvSpPr>
          <p:cNvPr id="795" name="Google Shape;795;g21602717b61_0_66"/>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6" name="Google Shape;796;g21602717b61_0_66"/>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7" name="Google Shape;797;g21602717b61_0_66"/>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8" name="Google Shape;798;g21602717b61_0_66"/>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9" name="Google Shape;799;g21602717b61_0_66">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0" name="Google Shape;800;g21602717b61_0_66">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801" name="Google Shape;801;g21602717b61_0_66">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802" name="Google Shape;802;g21602717b61_0_66"/>
          <p:cNvGrpSpPr/>
          <p:nvPr/>
        </p:nvGrpSpPr>
        <p:grpSpPr>
          <a:xfrm>
            <a:off x="237678" y="1764517"/>
            <a:ext cx="177883" cy="206002"/>
            <a:chOff x="431322" y="1764517"/>
            <a:chExt cx="177883" cy="206002"/>
          </a:xfrm>
        </p:grpSpPr>
        <p:sp>
          <p:nvSpPr>
            <p:cNvPr id="803" name="Google Shape;803;g21602717b61_0_66">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04" name="Google Shape;804;g21602717b61_0_66">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05" name="Google Shape;805;g21602717b61_0_66">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806" name="Google Shape;806;g21602717b61_0_66"/>
          <p:cNvGrpSpPr/>
          <p:nvPr/>
        </p:nvGrpSpPr>
        <p:grpSpPr>
          <a:xfrm>
            <a:off x="237692" y="2660278"/>
            <a:ext cx="203692" cy="203692"/>
            <a:chOff x="431321" y="3254199"/>
            <a:chExt cx="265500" cy="265500"/>
          </a:xfrm>
        </p:grpSpPr>
        <p:sp>
          <p:nvSpPr>
            <p:cNvPr id="807" name="Google Shape;807;g21602717b61_0_66"/>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8" name="Google Shape;808;g21602717b61_0_66"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09" name="Google Shape;809;g21602717b61_0_66"/>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810" name="Google Shape;810;g21602717b61_0_66"/>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811" name="Google Shape;811;g21602717b61_0_66"/>
          <p:cNvGrpSpPr/>
          <p:nvPr/>
        </p:nvGrpSpPr>
        <p:grpSpPr>
          <a:xfrm>
            <a:off x="2161181" y="195309"/>
            <a:ext cx="297955" cy="297955"/>
            <a:chOff x="8892506" y="664914"/>
            <a:chExt cx="209400" cy="209400"/>
          </a:xfrm>
        </p:grpSpPr>
        <p:sp>
          <p:nvSpPr>
            <p:cNvPr id="812" name="Google Shape;812;g21602717b61_0_66">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3" name="Google Shape;813;g21602717b61_0_66"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14" name="Google Shape;814;g21602717b61_0_66"/>
          <p:cNvGrpSpPr/>
          <p:nvPr/>
        </p:nvGrpSpPr>
        <p:grpSpPr>
          <a:xfrm flipH="1">
            <a:off x="2568241" y="195309"/>
            <a:ext cx="297955" cy="297955"/>
            <a:chOff x="8892506" y="664914"/>
            <a:chExt cx="209400" cy="209400"/>
          </a:xfrm>
        </p:grpSpPr>
        <p:sp>
          <p:nvSpPr>
            <p:cNvPr id="815" name="Google Shape;815;g21602717b61_0_66">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6" name="Google Shape;816;g21602717b61_0_66"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17" name="Google Shape;817;g21602717b61_0_66">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8" name="Google Shape;818;g21602717b61_0_66"/>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819" name="Google Shape;819;g21602717b61_0_66"/>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20" name="Google Shape;820;g21602717b61_0_66"/>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821" name="Google Shape;821;g21602717b61_0_66"/>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2" name="Google Shape;822;g21602717b61_0_66">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823" name="Google Shape;823;g21602717b61_0_66"/>
          <p:cNvGrpSpPr/>
          <p:nvPr/>
        </p:nvGrpSpPr>
        <p:grpSpPr>
          <a:xfrm>
            <a:off x="237678" y="2214773"/>
            <a:ext cx="203700" cy="203700"/>
            <a:chOff x="431322" y="2214773"/>
            <a:chExt cx="203700" cy="203700"/>
          </a:xfrm>
        </p:grpSpPr>
        <p:sp>
          <p:nvSpPr>
            <p:cNvPr id="824" name="Google Shape;824;g21602717b61_0_66">
              <a:hlinkClick r:id="rId4"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5" name="Google Shape;825;g21602717b61_0_66"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sp>
        <p:nvSpPr>
          <p:cNvPr id="826" name="Google Shape;826;g21602717b61_0_66">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827" name="Google Shape;827;g21602717b61_0_66"/>
          <p:cNvSpPr txBox="1"/>
          <p:nvPr/>
        </p:nvSpPr>
        <p:spPr>
          <a:xfrm>
            <a:off x="3086250" y="1670125"/>
            <a:ext cx="807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Use Genius API to get the lyrics from our dataset</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58,913 songs’ lyrics</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Filtering english songs:  Left with 40,745 songs</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Filtering duplicate songs: Left with 35,015 songs</a:t>
            </a:r>
            <a:endParaRPr sz="1800" b="0" i="0" u="none" strike="noStrike" cap="none">
              <a:solidFill>
                <a:schemeClr val="lt1"/>
              </a:solidFill>
              <a:latin typeface="Calibri"/>
              <a:ea typeface="Calibri"/>
              <a:cs typeface="Calibri"/>
              <a:sym typeface="Calibri"/>
            </a:endParaRPr>
          </a:p>
        </p:txBody>
      </p:sp>
      <p:sp>
        <p:nvSpPr>
          <p:cNvPr id="828" name="Google Shape;828;g21602717b61_0_66"/>
          <p:cNvSpPr txBox="1"/>
          <p:nvPr/>
        </p:nvSpPr>
        <p:spPr>
          <a:xfrm>
            <a:off x="3637025" y="3103725"/>
            <a:ext cx="5073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Data cleaning</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Removing punctuations, and stopwords</a:t>
            </a:r>
            <a:endParaRPr sz="1400" b="0" i="0" u="none" strike="noStrike" cap="none">
              <a:solidFill>
                <a:srgbClr val="000000"/>
              </a:solidFill>
              <a:latin typeface="Calibri"/>
              <a:ea typeface="Calibri"/>
              <a:cs typeface="Calibri"/>
              <a:sym typeface="Calibri"/>
            </a:endParaRPr>
          </a:p>
        </p:txBody>
      </p:sp>
      <p:sp>
        <p:nvSpPr>
          <p:cNvPr id="829" name="Google Shape;829;g21602717b61_0_66"/>
          <p:cNvSpPr txBox="1"/>
          <p:nvPr/>
        </p:nvSpPr>
        <p:spPr>
          <a:xfrm>
            <a:off x="4218125" y="3958025"/>
            <a:ext cx="74622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Building Natural Language Processing(NLP) pipeline</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Lemmatize</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Tokenize</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CountVectorizer</a:t>
            </a:r>
            <a:endParaRPr sz="1800" b="0" i="0" u="none" strike="noStrike" cap="none">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AutoNum type="arabicPeriod"/>
            </a:pPr>
            <a:r>
              <a:rPr lang="en-IN" sz="1800" b="0" i="0" u="none" strike="noStrike" cap="none">
                <a:solidFill>
                  <a:schemeClr val="lt1"/>
                </a:solidFill>
                <a:latin typeface="Calibri"/>
                <a:ea typeface="Calibri"/>
                <a:cs typeface="Calibri"/>
                <a:sym typeface="Calibri"/>
              </a:rPr>
              <a:t>Use cosine similarity to calculate the similarity of songs</a:t>
            </a:r>
            <a:endParaRPr sz="1800" b="0" i="0" u="none" strike="noStrike" cap="none">
              <a:solidFill>
                <a:schemeClr val="lt1"/>
              </a:solidFill>
              <a:latin typeface="Calibri"/>
              <a:ea typeface="Calibri"/>
              <a:cs typeface="Calibri"/>
              <a:sym typeface="Calibri"/>
            </a:endParaRPr>
          </a:p>
        </p:txBody>
      </p:sp>
      <p:sp>
        <p:nvSpPr>
          <p:cNvPr id="830" name="Google Shape;830;g21602717b61_0_66"/>
          <p:cNvSpPr txBox="1"/>
          <p:nvPr/>
        </p:nvSpPr>
        <p:spPr>
          <a:xfrm>
            <a:off x="4645500" y="5687488"/>
            <a:ext cx="7462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Input 1 song id, will output 10 songs based on the highest similarity score</a:t>
            </a:r>
            <a:endParaRPr sz="1800" b="0" i="0" u="none" strike="noStrike" cap="none">
              <a:solidFill>
                <a:schemeClr val="lt1"/>
              </a:solidFill>
              <a:latin typeface="Calibri"/>
              <a:ea typeface="Calibri"/>
              <a:cs typeface="Calibri"/>
              <a:sym typeface="Calibri"/>
            </a:endParaRPr>
          </a:p>
        </p:txBody>
      </p:sp>
      <p:pic>
        <p:nvPicPr>
          <p:cNvPr id="831" name="Google Shape;831;g21602717b61_0_66"/>
          <p:cNvPicPr preferRelativeResize="0"/>
          <p:nvPr/>
        </p:nvPicPr>
        <p:blipFill rotWithShape="1">
          <a:blip r:embed="rId6">
            <a:alphaModFix/>
          </a:blip>
          <a:srcRect/>
          <a:stretch/>
        </p:blipFill>
        <p:spPr>
          <a:xfrm>
            <a:off x="2284237" y="1902087"/>
            <a:ext cx="684182" cy="829079"/>
          </a:xfrm>
          <a:prstGeom prst="rect">
            <a:avLst/>
          </a:prstGeom>
          <a:noFill/>
          <a:ln>
            <a:noFill/>
          </a:ln>
        </p:spPr>
      </p:pic>
      <p:pic>
        <p:nvPicPr>
          <p:cNvPr id="832" name="Google Shape;832;g21602717b61_0_66"/>
          <p:cNvPicPr preferRelativeResize="0"/>
          <p:nvPr/>
        </p:nvPicPr>
        <p:blipFill rotWithShape="1">
          <a:blip r:embed="rId7">
            <a:alphaModFix/>
          </a:blip>
          <a:srcRect/>
          <a:stretch/>
        </p:blipFill>
        <p:spPr>
          <a:xfrm>
            <a:off x="2845427" y="3058627"/>
            <a:ext cx="684182" cy="829079"/>
          </a:xfrm>
          <a:prstGeom prst="rect">
            <a:avLst/>
          </a:prstGeom>
          <a:noFill/>
          <a:ln>
            <a:noFill/>
          </a:ln>
        </p:spPr>
      </p:pic>
      <p:pic>
        <p:nvPicPr>
          <p:cNvPr id="833" name="Google Shape;833;g21602717b61_0_66"/>
          <p:cNvPicPr preferRelativeResize="0"/>
          <p:nvPr/>
        </p:nvPicPr>
        <p:blipFill rotWithShape="1">
          <a:blip r:embed="rId8">
            <a:alphaModFix/>
          </a:blip>
          <a:srcRect/>
          <a:stretch/>
        </p:blipFill>
        <p:spPr>
          <a:xfrm>
            <a:off x="3256383" y="4189985"/>
            <a:ext cx="684182" cy="829079"/>
          </a:xfrm>
          <a:prstGeom prst="rect">
            <a:avLst/>
          </a:prstGeom>
          <a:noFill/>
          <a:ln>
            <a:noFill/>
          </a:ln>
        </p:spPr>
      </p:pic>
      <p:pic>
        <p:nvPicPr>
          <p:cNvPr id="834" name="Google Shape;834;g21602717b61_0_66"/>
          <p:cNvPicPr preferRelativeResize="0"/>
          <p:nvPr/>
        </p:nvPicPr>
        <p:blipFill rotWithShape="1">
          <a:blip r:embed="rId9">
            <a:alphaModFix/>
          </a:blip>
          <a:srcRect/>
          <a:stretch/>
        </p:blipFill>
        <p:spPr>
          <a:xfrm>
            <a:off x="4004309" y="5582357"/>
            <a:ext cx="554541" cy="6719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838"/>
        <p:cNvGrpSpPr/>
        <p:nvPr/>
      </p:nvGrpSpPr>
      <p:grpSpPr>
        <a:xfrm>
          <a:off x="0" y="0"/>
          <a:ext cx="0" cy="0"/>
          <a:chOff x="0" y="0"/>
          <a:chExt cx="0" cy="0"/>
        </a:xfrm>
      </p:grpSpPr>
      <p:sp>
        <p:nvSpPr>
          <p:cNvPr id="839" name="Google Shape;839;g1b68ecf4afa_0_369"/>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840" name="Google Shape;840;g1b68ecf4afa_0_369"/>
          <p:cNvGrpSpPr/>
          <p:nvPr/>
        </p:nvGrpSpPr>
        <p:grpSpPr>
          <a:xfrm>
            <a:off x="400070" y="221666"/>
            <a:ext cx="361219" cy="70242"/>
            <a:chOff x="249382" y="221673"/>
            <a:chExt cx="234497" cy="45600"/>
          </a:xfrm>
        </p:grpSpPr>
        <p:sp>
          <p:nvSpPr>
            <p:cNvPr id="841" name="Google Shape;841;g1b68ecf4afa_0_369"/>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2" name="Google Shape;842;g1b68ecf4afa_0_369"/>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3" name="Google Shape;843;g1b68ecf4afa_0_369"/>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44" name="Google Shape;844;g1b68ecf4afa_0_369"/>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5" name="Google Shape;845;g1b68ecf4afa_0_369"/>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846" name="Google Shape;846;g1b68ecf4afa_0_369"/>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7" name="Google Shape;847;g1b68ecf4afa_0_369"/>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8" name="Google Shape;848;g1b68ecf4afa_0_369"/>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9" name="Google Shape;849;g1b68ecf4afa_0_369"/>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0" name="Google Shape;850;g1b68ecf4afa_0_369"/>
          <p:cNvSpPr txBox="1"/>
          <p:nvPr/>
        </p:nvSpPr>
        <p:spPr>
          <a:xfrm>
            <a:off x="2041350" y="594500"/>
            <a:ext cx="9921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2: Lyrics Based-Song Radio</a:t>
            </a:r>
            <a:endParaRPr sz="4400" b="0" i="0" u="none" strike="noStrike" cap="none">
              <a:solidFill>
                <a:srgbClr val="1ED760"/>
              </a:solidFill>
              <a:latin typeface="Poppins Medium"/>
              <a:ea typeface="Poppins Medium"/>
              <a:cs typeface="Poppins Medium"/>
              <a:sym typeface="Poppins Medium"/>
            </a:endParaRPr>
          </a:p>
        </p:txBody>
      </p:sp>
      <p:sp>
        <p:nvSpPr>
          <p:cNvPr id="851" name="Google Shape;851;g1b68ecf4afa_0_369"/>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2" name="Google Shape;852;g1b68ecf4afa_0_369"/>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3" name="Google Shape;853;g1b68ecf4afa_0_369"/>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4" name="Google Shape;854;g1b68ecf4afa_0_369"/>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5" name="Google Shape;855;g1b68ecf4afa_0_369">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6" name="Google Shape;856;g1b68ecf4afa_0_369">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857" name="Google Shape;857;g1b68ecf4afa_0_369">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858" name="Google Shape;858;g1b68ecf4afa_0_369"/>
          <p:cNvGrpSpPr/>
          <p:nvPr/>
        </p:nvGrpSpPr>
        <p:grpSpPr>
          <a:xfrm>
            <a:off x="237678" y="1764517"/>
            <a:ext cx="177883" cy="206002"/>
            <a:chOff x="431322" y="1764517"/>
            <a:chExt cx="177883" cy="206002"/>
          </a:xfrm>
        </p:grpSpPr>
        <p:sp>
          <p:nvSpPr>
            <p:cNvPr id="859" name="Google Shape;859;g1b68ecf4afa_0_369">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60" name="Google Shape;860;g1b68ecf4afa_0_369">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61" name="Google Shape;861;g1b68ecf4afa_0_369">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862" name="Google Shape;862;g1b68ecf4afa_0_369"/>
          <p:cNvGrpSpPr/>
          <p:nvPr/>
        </p:nvGrpSpPr>
        <p:grpSpPr>
          <a:xfrm>
            <a:off x="237692" y="2660278"/>
            <a:ext cx="203692" cy="203692"/>
            <a:chOff x="431321" y="3254199"/>
            <a:chExt cx="265500" cy="265500"/>
          </a:xfrm>
        </p:grpSpPr>
        <p:sp>
          <p:nvSpPr>
            <p:cNvPr id="863" name="Google Shape;863;g1b68ecf4afa_0_369"/>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4" name="Google Shape;864;g1b68ecf4afa_0_369"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65" name="Google Shape;865;g1b68ecf4afa_0_369"/>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866" name="Google Shape;866;g1b68ecf4afa_0_369"/>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867" name="Google Shape;867;g1b68ecf4afa_0_369"/>
          <p:cNvGrpSpPr/>
          <p:nvPr/>
        </p:nvGrpSpPr>
        <p:grpSpPr>
          <a:xfrm>
            <a:off x="2161181" y="195309"/>
            <a:ext cx="297955" cy="297955"/>
            <a:chOff x="8892506" y="664914"/>
            <a:chExt cx="209400" cy="209400"/>
          </a:xfrm>
        </p:grpSpPr>
        <p:sp>
          <p:nvSpPr>
            <p:cNvPr id="868" name="Google Shape;868;g1b68ecf4afa_0_369">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9" name="Google Shape;869;g1b68ecf4afa_0_369"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70" name="Google Shape;870;g1b68ecf4afa_0_369"/>
          <p:cNvGrpSpPr/>
          <p:nvPr/>
        </p:nvGrpSpPr>
        <p:grpSpPr>
          <a:xfrm flipH="1">
            <a:off x="2568241" y="195309"/>
            <a:ext cx="297955" cy="297955"/>
            <a:chOff x="8892506" y="664914"/>
            <a:chExt cx="209400" cy="209400"/>
          </a:xfrm>
        </p:grpSpPr>
        <p:sp>
          <p:nvSpPr>
            <p:cNvPr id="871" name="Google Shape;871;g1b68ecf4afa_0_369">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2" name="Google Shape;872;g1b68ecf4afa_0_369"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73" name="Google Shape;873;g1b68ecf4afa_0_369">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4" name="Google Shape;874;g1b68ecf4afa_0_369"/>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875" name="Google Shape;875;g1b68ecf4afa_0_369"/>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876" name="Google Shape;876;g1b68ecf4afa_0_369"/>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877" name="Google Shape;877;g1b68ecf4afa_0_369"/>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8" name="Google Shape;878;g1b68ecf4afa_0_369">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879" name="Google Shape;879;g1b68ecf4afa_0_369"/>
          <p:cNvGrpSpPr/>
          <p:nvPr/>
        </p:nvGrpSpPr>
        <p:grpSpPr>
          <a:xfrm>
            <a:off x="237678" y="2214773"/>
            <a:ext cx="203700" cy="203700"/>
            <a:chOff x="431322" y="2214773"/>
            <a:chExt cx="203700" cy="203700"/>
          </a:xfrm>
        </p:grpSpPr>
        <p:sp>
          <p:nvSpPr>
            <p:cNvPr id="880" name="Google Shape;880;g1b68ecf4afa_0_369">
              <a:hlinkClick r:id="rId4"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81" name="Google Shape;881;g1b68ecf4afa_0_369"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sp>
        <p:nvSpPr>
          <p:cNvPr id="882" name="Google Shape;882;g1b68ecf4afa_0_369">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graphicFrame>
        <p:nvGraphicFramePr>
          <p:cNvPr id="883" name="Google Shape;883;g1b68ecf4afa_0_369"/>
          <p:cNvGraphicFramePr/>
          <p:nvPr/>
        </p:nvGraphicFramePr>
        <p:xfrm>
          <a:off x="3484800" y="2660275"/>
          <a:ext cx="7042150" cy="3695100"/>
        </p:xfrm>
        <a:graphic>
          <a:graphicData uri="http://schemas.openxmlformats.org/drawingml/2006/table">
            <a:tbl>
              <a:tblPr>
                <a:noFill/>
                <a:tableStyleId>{FBAFA50F-9718-4E2D-9A17-ADEB62FCE42B}</a:tableStyleId>
              </a:tblPr>
              <a:tblGrid>
                <a:gridCol w="720450">
                  <a:extLst>
                    <a:ext uri="{9D8B030D-6E8A-4147-A177-3AD203B41FA5}">
                      <a16:colId xmlns:a16="http://schemas.microsoft.com/office/drawing/2014/main" val="20000"/>
                    </a:ext>
                  </a:extLst>
                </a:gridCol>
                <a:gridCol w="2170550">
                  <a:extLst>
                    <a:ext uri="{9D8B030D-6E8A-4147-A177-3AD203B41FA5}">
                      <a16:colId xmlns:a16="http://schemas.microsoft.com/office/drawing/2014/main" val="20001"/>
                    </a:ext>
                  </a:extLst>
                </a:gridCol>
                <a:gridCol w="2710950">
                  <a:extLst>
                    <a:ext uri="{9D8B030D-6E8A-4147-A177-3AD203B41FA5}">
                      <a16:colId xmlns:a16="http://schemas.microsoft.com/office/drawing/2014/main" val="20002"/>
                    </a:ext>
                  </a:extLst>
                </a:gridCol>
                <a:gridCol w="1440200">
                  <a:extLst>
                    <a:ext uri="{9D8B030D-6E8A-4147-A177-3AD203B41FA5}">
                      <a16:colId xmlns:a16="http://schemas.microsoft.com/office/drawing/2014/main" val="20003"/>
                    </a:ext>
                  </a:extLst>
                </a:gridCol>
              </a:tblGrid>
              <a:tr h="530100">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dk1"/>
                          </a:solidFill>
                        </a:rPr>
                        <a:t>S.No.</a:t>
                      </a:r>
                      <a:endParaRPr sz="1400" b="1" u="none" strike="noStrike" cap="none">
                        <a:solidFill>
                          <a:schemeClr val="dk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Track name</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t>Artist</a:t>
                      </a:r>
                      <a:endParaRPr sz="14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dk1"/>
                          </a:solidFill>
                        </a:rPr>
                        <a:t>Similarity score</a:t>
                      </a:r>
                      <a:endParaRPr sz="1400" b="1" u="none" strike="noStrike" cap="none">
                        <a:solidFill>
                          <a:schemeClr val="dk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extLst>
                  <a:ext uri="{0D108BD9-81ED-4DB2-BD59-A6C34878D82A}">
                    <a16:rowId xmlns:a16="http://schemas.microsoft.com/office/drawing/2014/main" val="10000"/>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Domino Dancing</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Pet Shop Boys</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0.6465</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2</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Another Day</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White Reaper</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0.6322</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3</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Some Days</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Brent Morgan</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0.6108</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4</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Once A Day</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George Jones</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0.5870</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5</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The Emperor</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YUNGBLUD</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0.5755</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6</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Day N Night</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Afrojack;Black V Neck;Muni Long</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0.5712</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7</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Lonely Day</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System Of A Down</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0.5637</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8</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Not A Day Goes By</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Leatherface</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0.5596</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8"/>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9</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Good Day for Living</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Joe Nichols</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0.5427</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316500">
                <a:tc>
                  <a:txBody>
                    <a:bodyPr/>
                    <a:lstStyle/>
                    <a:p>
                      <a:pPr marL="0" marR="0" lvl="0" indent="0" algn="ctr" rtl="0">
                        <a:lnSpc>
                          <a:spcPct val="115000"/>
                        </a:lnSpc>
                        <a:spcBef>
                          <a:spcPts val="0"/>
                        </a:spcBef>
                        <a:spcAft>
                          <a:spcPts val="0"/>
                        </a:spcAft>
                        <a:buClr>
                          <a:srgbClr val="000000"/>
                        </a:buClr>
                        <a:buSzPts val="1200"/>
                        <a:buFont typeface="Arial"/>
                        <a:buNone/>
                      </a:pPr>
                      <a:r>
                        <a:rPr lang="en-IN" sz="1200" b="1" u="none" strike="noStrike" cap="none">
                          <a:solidFill>
                            <a:schemeClr val="lt1"/>
                          </a:solidFill>
                        </a:rPr>
                        <a:t>10</a:t>
                      </a:r>
                      <a:endParaRPr sz="1200" b="1"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Wait</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Martin Jensen;Loote</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200" u="none" strike="noStrike" cap="none">
                          <a:solidFill>
                            <a:schemeClr val="lt1"/>
                          </a:solidFill>
                        </a:rPr>
                        <a:t>0.5339</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884" name="Google Shape;884;g1b68ecf4afa_0_369"/>
          <p:cNvSpPr txBox="1"/>
          <p:nvPr/>
        </p:nvSpPr>
        <p:spPr>
          <a:xfrm>
            <a:off x="2368525" y="4307725"/>
            <a:ext cx="87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Calibri"/>
                <a:ea typeface="Calibri"/>
                <a:cs typeface="Calibri"/>
                <a:sym typeface="Calibri"/>
              </a:rPr>
              <a:t>Result:</a:t>
            </a:r>
            <a:endParaRPr sz="1400" b="0" i="0" u="none" strike="noStrike" cap="none">
              <a:solidFill>
                <a:schemeClr val="lt1"/>
              </a:solidFill>
              <a:latin typeface="Calibri"/>
              <a:ea typeface="Calibri"/>
              <a:cs typeface="Calibri"/>
              <a:sym typeface="Calibri"/>
            </a:endParaRPr>
          </a:p>
        </p:txBody>
      </p:sp>
      <p:sp>
        <p:nvSpPr>
          <p:cNvPr id="885" name="Google Shape;885;g1b68ecf4afa_0_369"/>
          <p:cNvSpPr txBox="1"/>
          <p:nvPr/>
        </p:nvSpPr>
        <p:spPr>
          <a:xfrm>
            <a:off x="2668950" y="1962475"/>
            <a:ext cx="1011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Calibri"/>
                <a:ea typeface="Calibri"/>
                <a:cs typeface="Calibri"/>
                <a:sym typeface="Calibri"/>
              </a:rPr>
              <a:t>Insert: </a:t>
            </a:r>
            <a:endParaRPr sz="1400" b="0" i="0" u="none" strike="noStrike" cap="none">
              <a:solidFill>
                <a:schemeClr val="lt1"/>
              </a:solidFill>
              <a:latin typeface="Calibri"/>
              <a:ea typeface="Calibri"/>
              <a:cs typeface="Calibri"/>
              <a:sym typeface="Calibri"/>
            </a:endParaRPr>
          </a:p>
        </p:txBody>
      </p:sp>
      <p:graphicFrame>
        <p:nvGraphicFramePr>
          <p:cNvPr id="886" name="Google Shape;886;g1b68ecf4afa_0_369"/>
          <p:cNvGraphicFramePr/>
          <p:nvPr/>
        </p:nvGraphicFramePr>
        <p:xfrm>
          <a:off x="3781338" y="1880650"/>
          <a:ext cx="6334125" cy="567660"/>
        </p:xfrm>
        <a:graphic>
          <a:graphicData uri="http://schemas.openxmlformats.org/drawingml/2006/table">
            <a:tbl>
              <a:tblPr>
                <a:noFill/>
                <a:tableStyleId>{FBAFA50F-9718-4E2D-9A17-ADEB62FCE42B}</a:tableStyleId>
              </a:tblPr>
              <a:tblGrid>
                <a:gridCol w="2179475">
                  <a:extLst>
                    <a:ext uri="{9D8B030D-6E8A-4147-A177-3AD203B41FA5}">
                      <a16:colId xmlns:a16="http://schemas.microsoft.com/office/drawing/2014/main" val="20000"/>
                    </a:ext>
                  </a:extLst>
                </a:gridCol>
                <a:gridCol w="1702725">
                  <a:extLst>
                    <a:ext uri="{9D8B030D-6E8A-4147-A177-3AD203B41FA5}">
                      <a16:colId xmlns:a16="http://schemas.microsoft.com/office/drawing/2014/main" val="20001"/>
                    </a:ext>
                  </a:extLst>
                </a:gridCol>
                <a:gridCol w="24519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t>Song ID</a:t>
                      </a:r>
                      <a:endParaRPr sz="12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t>Track name</a:t>
                      </a:r>
                      <a:endParaRPr sz="12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b="1" u="none" strike="noStrike" cap="none"/>
                        <a:t>Artist</a:t>
                      </a:r>
                      <a:endParaRPr sz="1200" b="1" u="none" strike="noStrike" cap="none"/>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1ED760"/>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'01MVOl9KtVTNfFiBU9I7dc'</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Days I Will Remember</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a:solidFill>
                            <a:schemeClr val="lt1"/>
                          </a:solidFill>
                        </a:rPr>
                        <a:t>Tyrone Wells</a:t>
                      </a:r>
                      <a:endParaRPr sz="1200" u="none" strike="noStrike" cap="none">
                        <a:solidFill>
                          <a:schemeClr val="lt1"/>
                        </a:solidFill>
                      </a:endParaRPr>
                    </a:p>
                  </a:txBody>
                  <a:tcPr marL="9525" marR="9525" marT="9525" marB="91425"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890"/>
        <p:cNvGrpSpPr/>
        <p:nvPr/>
      </p:nvGrpSpPr>
      <p:grpSpPr>
        <a:xfrm>
          <a:off x="0" y="0"/>
          <a:ext cx="0" cy="0"/>
          <a:chOff x="0" y="0"/>
          <a:chExt cx="0" cy="0"/>
        </a:xfrm>
      </p:grpSpPr>
      <p:sp>
        <p:nvSpPr>
          <p:cNvPr id="891" name="Google Shape;891;g216e92170fa_0_506"/>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892" name="Google Shape;892;g216e92170fa_0_506"/>
          <p:cNvGrpSpPr/>
          <p:nvPr/>
        </p:nvGrpSpPr>
        <p:grpSpPr>
          <a:xfrm>
            <a:off x="400070" y="221666"/>
            <a:ext cx="361219" cy="70242"/>
            <a:chOff x="249382" y="221673"/>
            <a:chExt cx="234497" cy="45600"/>
          </a:xfrm>
        </p:grpSpPr>
        <p:sp>
          <p:nvSpPr>
            <p:cNvPr id="893" name="Google Shape;893;g216e92170fa_0_506"/>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4" name="Google Shape;894;g216e92170fa_0_506"/>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5" name="Google Shape;895;g216e92170fa_0_506"/>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96" name="Google Shape;896;g216e92170fa_0_506"/>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7" name="Google Shape;897;g216e92170fa_0_506"/>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898" name="Google Shape;898;g216e92170fa_0_506"/>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9" name="Google Shape;899;g216e92170fa_0_506"/>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0" name="Google Shape;900;g216e92170fa_0_506"/>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1" name="Google Shape;901;g216e92170fa_0_506"/>
          <p:cNvSpPr/>
          <p:nvPr/>
        </p:nvSpPr>
        <p:spPr>
          <a:xfrm>
            <a:off x="1949647" y="150081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2" name="Google Shape;902;g216e92170fa_0_506"/>
          <p:cNvSpPr txBox="1"/>
          <p:nvPr/>
        </p:nvSpPr>
        <p:spPr>
          <a:xfrm>
            <a:off x="1965150" y="594500"/>
            <a:ext cx="10991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600" b="0" i="0" u="none" strike="noStrike" cap="none">
                <a:solidFill>
                  <a:srgbClr val="1ED760"/>
                </a:solidFill>
                <a:latin typeface="Poppins Medium"/>
                <a:ea typeface="Poppins Medium"/>
                <a:cs typeface="Poppins Medium"/>
                <a:sym typeface="Poppins Medium"/>
              </a:rPr>
              <a:t>Model 3: Feature Based Recommendation</a:t>
            </a:r>
            <a:endParaRPr sz="3600" b="0" i="0" u="none" strike="noStrike" cap="none">
              <a:solidFill>
                <a:srgbClr val="1ED760"/>
              </a:solidFill>
              <a:latin typeface="Poppins Medium"/>
              <a:ea typeface="Poppins Medium"/>
              <a:cs typeface="Poppins Medium"/>
              <a:sym typeface="Poppins Medium"/>
            </a:endParaRPr>
          </a:p>
        </p:txBody>
      </p:sp>
      <p:sp>
        <p:nvSpPr>
          <p:cNvPr id="903" name="Google Shape;903;g216e92170fa_0_506"/>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4" name="Google Shape;904;g216e92170fa_0_506"/>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5" name="Google Shape;905;g216e92170fa_0_506"/>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6" name="Google Shape;906;g216e92170fa_0_506"/>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07" name="Google Shape;907;g216e92170fa_0_506"/>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sp>
        <p:nvSpPr>
          <p:cNvPr id="908" name="Google Shape;908;g216e92170fa_0_506">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9" name="Google Shape;909;g216e92170fa_0_506">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910" name="Google Shape;910;g216e92170fa_0_506">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911" name="Google Shape;911;g216e92170fa_0_506"/>
          <p:cNvGrpSpPr/>
          <p:nvPr/>
        </p:nvGrpSpPr>
        <p:grpSpPr>
          <a:xfrm>
            <a:off x="237678" y="1764517"/>
            <a:ext cx="177883" cy="206002"/>
            <a:chOff x="431322" y="1764517"/>
            <a:chExt cx="177883" cy="206002"/>
          </a:xfrm>
        </p:grpSpPr>
        <p:sp>
          <p:nvSpPr>
            <p:cNvPr id="912" name="Google Shape;912;g216e92170fa_0_506">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13" name="Google Shape;913;g216e92170fa_0_506">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14" name="Google Shape;914;g216e92170fa_0_506">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915" name="Google Shape;915;g216e92170fa_0_506"/>
          <p:cNvGrpSpPr/>
          <p:nvPr/>
        </p:nvGrpSpPr>
        <p:grpSpPr>
          <a:xfrm>
            <a:off x="237692" y="2660278"/>
            <a:ext cx="203692" cy="203692"/>
            <a:chOff x="431321" y="3254199"/>
            <a:chExt cx="265500" cy="265500"/>
          </a:xfrm>
        </p:grpSpPr>
        <p:sp>
          <p:nvSpPr>
            <p:cNvPr id="916" name="Google Shape;916;g216e92170fa_0_506"/>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7" name="Google Shape;917;g216e92170fa_0_506"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18" name="Google Shape;918;g216e92170fa_0_506"/>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919" name="Google Shape;919;g216e92170fa_0_506"/>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920" name="Google Shape;920;g216e92170fa_0_506"/>
          <p:cNvGrpSpPr/>
          <p:nvPr/>
        </p:nvGrpSpPr>
        <p:grpSpPr>
          <a:xfrm>
            <a:off x="2161181" y="195309"/>
            <a:ext cx="297955" cy="297955"/>
            <a:chOff x="8892506" y="664914"/>
            <a:chExt cx="209400" cy="209400"/>
          </a:xfrm>
        </p:grpSpPr>
        <p:sp>
          <p:nvSpPr>
            <p:cNvPr id="921" name="Google Shape;921;g216e92170fa_0_506">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2" name="Google Shape;922;g216e92170fa_0_506"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23" name="Google Shape;923;g216e92170fa_0_506"/>
          <p:cNvGrpSpPr/>
          <p:nvPr/>
        </p:nvGrpSpPr>
        <p:grpSpPr>
          <a:xfrm flipH="1">
            <a:off x="2568241" y="195309"/>
            <a:ext cx="297955" cy="297955"/>
            <a:chOff x="8892506" y="664914"/>
            <a:chExt cx="209400" cy="209400"/>
          </a:xfrm>
        </p:grpSpPr>
        <p:sp>
          <p:nvSpPr>
            <p:cNvPr id="924" name="Google Shape;924;g216e92170fa_0_506">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5" name="Google Shape;925;g216e92170fa_0_506"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26" name="Google Shape;926;g216e92170fa_0_506">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7" name="Google Shape;927;g216e92170fa_0_506"/>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928" name="Google Shape;928;g216e92170fa_0_506"/>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29" name="Google Shape;929;g216e92170fa_0_506"/>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930" name="Google Shape;930;g216e92170fa_0_506"/>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1" name="Google Shape;931;g216e92170fa_0_506">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932" name="Google Shape;932;g216e92170fa_0_506"/>
          <p:cNvGrpSpPr/>
          <p:nvPr/>
        </p:nvGrpSpPr>
        <p:grpSpPr>
          <a:xfrm>
            <a:off x="237678" y="2214773"/>
            <a:ext cx="203700" cy="203700"/>
            <a:chOff x="431322" y="2214773"/>
            <a:chExt cx="203700" cy="203700"/>
          </a:xfrm>
        </p:grpSpPr>
        <p:sp>
          <p:nvSpPr>
            <p:cNvPr id="933" name="Google Shape;933;g216e92170fa_0_506">
              <a:hlinkClick r:id="rId4"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4" name="Google Shape;934;g216e92170fa_0_506"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sp>
        <p:nvSpPr>
          <p:cNvPr id="935" name="Google Shape;935;g216e92170fa_0_506">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grpSp>
        <p:nvGrpSpPr>
          <p:cNvPr id="936" name="Google Shape;936;g216e92170fa_0_506"/>
          <p:cNvGrpSpPr/>
          <p:nvPr/>
        </p:nvGrpSpPr>
        <p:grpSpPr>
          <a:xfrm>
            <a:off x="4303845" y="1680674"/>
            <a:ext cx="2781747" cy="3564178"/>
            <a:chOff x="2944204" y="1132665"/>
            <a:chExt cx="3305700" cy="3238690"/>
          </a:xfrm>
        </p:grpSpPr>
        <p:sp>
          <p:nvSpPr>
            <p:cNvPr id="937" name="Google Shape;937;g216e92170fa_0_506"/>
            <p:cNvSpPr/>
            <p:nvPr/>
          </p:nvSpPr>
          <p:spPr>
            <a:xfrm>
              <a:off x="2944204" y="1132665"/>
              <a:ext cx="3305700" cy="669000"/>
            </a:xfrm>
            <a:prstGeom prst="chevron">
              <a:avLst>
                <a:gd name="adj" fmla="val 50000"/>
              </a:avLst>
            </a:prstGeom>
            <a:solidFill>
              <a:srgbClr val="6AA84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IN" sz="1900" b="0" i="0" u="none" strike="noStrike" cap="none">
                  <a:solidFill>
                    <a:srgbClr val="FFFFFF"/>
                  </a:solidFill>
                  <a:latin typeface="Poppins"/>
                  <a:ea typeface="Poppins"/>
                  <a:cs typeface="Poppins"/>
                  <a:sym typeface="Poppins"/>
                </a:rPr>
                <a:t>Get Inputted Playlist Data</a:t>
              </a:r>
              <a:endParaRPr sz="1900" b="0" i="0" u="none" strike="noStrike" cap="none">
                <a:solidFill>
                  <a:srgbClr val="FFFFFF"/>
                </a:solidFill>
                <a:latin typeface="Poppins"/>
                <a:ea typeface="Poppins"/>
                <a:cs typeface="Poppins"/>
                <a:sym typeface="Poppins"/>
              </a:endParaRPr>
            </a:p>
          </p:txBody>
        </p:sp>
        <p:sp>
          <p:nvSpPr>
            <p:cNvPr id="938" name="Google Shape;938;g216e92170fa_0_506"/>
            <p:cNvSpPr txBox="1"/>
            <p:nvPr/>
          </p:nvSpPr>
          <p:spPr>
            <a:xfrm>
              <a:off x="3180291" y="1755655"/>
              <a:ext cx="2833500" cy="26157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Using Spotify API, get DataFrame of songs in playlist</a:t>
              </a:r>
              <a:endParaRPr sz="1400" b="0" i="0" u="none" strike="noStrike" cap="none">
                <a:solidFill>
                  <a:schemeClr val="lt1"/>
                </a:solidFill>
                <a:latin typeface="Poppins"/>
                <a:ea typeface="Poppins"/>
                <a:cs typeface="Poppins"/>
                <a:sym typeface="Poppins"/>
              </a:endParaRPr>
            </a:p>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Scale inputted data</a:t>
              </a:r>
              <a:endParaRPr sz="1400" b="0" i="0" u="none" strike="noStrike" cap="none">
                <a:solidFill>
                  <a:schemeClr val="lt1"/>
                </a:solidFill>
                <a:latin typeface="Poppins"/>
                <a:ea typeface="Poppins"/>
                <a:cs typeface="Poppins"/>
                <a:sym typeface="Poppins"/>
              </a:endParaRPr>
            </a:p>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Remove inputted songs from dataset</a:t>
              </a:r>
              <a:endParaRPr sz="1400" b="0" i="0" u="none" strike="noStrike" cap="none">
                <a:solidFill>
                  <a:schemeClr val="lt1"/>
                </a:solidFill>
                <a:latin typeface="Poppins"/>
                <a:ea typeface="Poppins"/>
                <a:cs typeface="Poppins"/>
                <a:sym typeface="Poppins"/>
              </a:endParaRPr>
            </a:p>
          </p:txBody>
        </p:sp>
      </p:grpSp>
      <p:grpSp>
        <p:nvGrpSpPr>
          <p:cNvPr id="939" name="Google Shape;939;g216e92170fa_0_506"/>
          <p:cNvGrpSpPr/>
          <p:nvPr/>
        </p:nvGrpSpPr>
        <p:grpSpPr>
          <a:xfrm>
            <a:off x="6695537" y="1680675"/>
            <a:ext cx="2781623" cy="4238208"/>
            <a:chOff x="3206045" y="1132666"/>
            <a:chExt cx="2927100" cy="3851166"/>
          </a:xfrm>
        </p:grpSpPr>
        <p:sp>
          <p:nvSpPr>
            <p:cNvPr id="940" name="Google Shape;940;g216e92170fa_0_506"/>
            <p:cNvSpPr/>
            <p:nvPr/>
          </p:nvSpPr>
          <p:spPr>
            <a:xfrm>
              <a:off x="3206045" y="1132666"/>
              <a:ext cx="2927100" cy="669000"/>
            </a:xfrm>
            <a:prstGeom prst="chevron">
              <a:avLst>
                <a:gd name="adj" fmla="val 50000"/>
              </a:avLst>
            </a:prstGeom>
            <a:solidFill>
              <a:srgbClr val="38761D"/>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IN" sz="1900" b="0" i="0" u="none" strike="noStrike" cap="none">
                  <a:solidFill>
                    <a:srgbClr val="FFFFFF"/>
                  </a:solidFill>
                  <a:latin typeface="Poppins"/>
                  <a:ea typeface="Poppins"/>
                  <a:cs typeface="Poppins"/>
                  <a:sym typeface="Poppins"/>
                </a:rPr>
                <a:t>Find Similarity Using Distance</a:t>
              </a:r>
              <a:endParaRPr sz="1900" b="0" i="0" u="none" strike="noStrike" cap="none">
                <a:solidFill>
                  <a:srgbClr val="FFFFFF"/>
                </a:solidFill>
                <a:latin typeface="Poppins"/>
                <a:ea typeface="Poppins"/>
                <a:cs typeface="Poppins"/>
                <a:sym typeface="Poppins"/>
              </a:endParaRPr>
            </a:p>
          </p:txBody>
        </p:sp>
        <p:sp>
          <p:nvSpPr>
            <p:cNvPr id="941" name="Google Shape;941;g216e92170fa_0_506"/>
            <p:cNvSpPr txBox="1"/>
            <p:nvPr/>
          </p:nvSpPr>
          <p:spPr>
            <a:xfrm>
              <a:off x="3266184" y="1735732"/>
              <a:ext cx="2699700" cy="32481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Use Gower distance to include genre for comparison</a:t>
              </a:r>
              <a:endParaRPr sz="1400" b="0" i="0" u="none" strike="noStrike" cap="none">
                <a:solidFill>
                  <a:schemeClr val="lt1"/>
                </a:solidFill>
                <a:latin typeface="Poppins"/>
                <a:ea typeface="Poppins"/>
                <a:cs typeface="Poppins"/>
                <a:sym typeface="Poppins"/>
              </a:endParaRPr>
            </a:p>
            <a:p>
              <a:pPr marL="457200" marR="0" lvl="0" indent="-330200" algn="l" rtl="0">
                <a:lnSpc>
                  <a:spcPct val="115000"/>
                </a:lnSpc>
                <a:spcBef>
                  <a:spcPts val="0"/>
                </a:spcBef>
                <a:spcAft>
                  <a:spcPts val="0"/>
                </a:spcAft>
                <a:buClr>
                  <a:schemeClr val="lt1"/>
                </a:buClr>
                <a:buSzPts val="1600"/>
                <a:buFont typeface="Poppins"/>
                <a:buChar char="●"/>
              </a:pPr>
              <a:r>
                <a:rPr lang="en-IN" sz="1400" b="0" i="0" u="none" strike="noStrike" cap="none">
                  <a:solidFill>
                    <a:schemeClr val="lt1"/>
                  </a:solidFill>
                  <a:latin typeface="Poppins"/>
                  <a:ea typeface="Poppins"/>
                  <a:cs typeface="Poppins"/>
                  <a:sym typeface="Poppins"/>
                </a:rPr>
                <a:t>Use Euclidean distance for just similar sounding songs</a:t>
              </a:r>
              <a:endParaRPr sz="1400" b="0" i="0" u="none" strike="noStrike" cap="none">
                <a:solidFill>
                  <a:schemeClr val="lt1"/>
                </a:solidFill>
                <a:latin typeface="Poppins"/>
                <a:ea typeface="Poppins"/>
                <a:cs typeface="Poppins"/>
                <a:sym typeface="Poppins"/>
              </a:endParaRPr>
            </a:p>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Find most similar songs to each song in the playlist</a:t>
              </a:r>
              <a:endParaRPr sz="1400" b="0" i="0" u="none" strike="noStrike" cap="none">
                <a:solidFill>
                  <a:schemeClr val="lt1"/>
                </a:solidFill>
                <a:latin typeface="Poppins"/>
                <a:ea typeface="Poppins"/>
                <a:cs typeface="Poppins"/>
                <a:sym typeface="Poppins"/>
              </a:endParaRPr>
            </a:p>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Treat all inputted songs as cluster and find closest songs to centroid</a:t>
              </a:r>
              <a:endParaRPr sz="1400" b="0" i="0" u="none" strike="noStrike" cap="none">
                <a:solidFill>
                  <a:schemeClr val="lt1"/>
                </a:solidFill>
                <a:latin typeface="Poppins"/>
                <a:ea typeface="Poppins"/>
                <a:cs typeface="Poppins"/>
                <a:sym typeface="Poppins"/>
              </a:endParaRPr>
            </a:p>
          </p:txBody>
        </p:sp>
      </p:grpSp>
      <p:grpSp>
        <p:nvGrpSpPr>
          <p:cNvPr id="942" name="Google Shape;942;g216e92170fa_0_506"/>
          <p:cNvGrpSpPr/>
          <p:nvPr/>
        </p:nvGrpSpPr>
        <p:grpSpPr>
          <a:xfrm>
            <a:off x="2120938" y="1676478"/>
            <a:ext cx="2565473" cy="3568500"/>
            <a:chOff x="0" y="1129113"/>
            <a:chExt cx="3546900" cy="3242322"/>
          </a:xfrm>
        </p:grpSpPr>
        <p:sp>
          <p:nvSpPr>
            <p:cNvPr id="943" name="Google Shape;943;g216e92170fa_0_506"/>
            <p:cNvSpPr/>
            <p:nvPr/>
          </p:nvSpPr>
          <p:spPr>
            <a:xfrm>
              <a:off x="0" y="1129113"/>
              <a:ext cx="3546900" cy="669000"/>
            </a:xfrm>
            <a:prstGeom prst="homePlate">
              <a:avLst>
                <a:gd name="adj" fmla="val 50000"/>
              </a:avLst>
            </a:prstGeom>
            <a:solidFill>
              <a:srgbClr val="93C47D"/>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IN" sz="1900" b="0" i="0" u="none" strike="noStrike" cap="none">
                  <a:solidFill>
                    <a:srgbClr val="FFFFFF"/>
                  </a:solidFill>
                  <a:latin typeface="Poppins"/>
                  <a:ea typeface="Poppins"/>
                  <a:cs typeface="Poppins"/>
                  <a:sym typeface="Poppins"/>
                </a:rPr>
                <a:t>Prepare Dataset</a:t>
              </a:r>
              <a:endParaRPr sz="1900" b="0" i="0" u="none" strike="noStrike" cap="none">
                <a:solidFill>
                  <a:srgbClr val="FFFFFF"/>
                </a:solidFill>
                <a:latin typeface="Poppins"/>
                <a:ea typeface="Poppins"/>
                <a:cs typeface="Poppins"/>
                <a:sym typeface="Poppins"/>
              </a:endParaRPr>
            </a:p>
          </p:txBody>
        </p:sp>
        <p:sp>
          <p:nvSpPr>
            <p:cNvPr id="944" name="Google Shape;944;g216e92170fa_0_506"/>
            <p:cNvSpPr txBox="1"/>
            <p:nvPr/>
          </p:nvSpPr>
          <p:spPr>
            <a:xfrm>
              <a:off x="176517" y="1755735"/>
              <a:ext cx="3056400" cy="26157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Optionally include genre feature and/or only include English song titles</a:t>
              </a:r>
              <a:endParaRPr sz="1400" b="0" i="0" u="none" strike="noStrike" cap="none">
                <a:solidFill>
                  <a:schemeClr val="lt1"/>
                </a:solidFill>
                <a:latin typeface="Poppins"/>
                <a:ea typeface="Poppins"/>
                <a:cs typeface="Poppins"/>
                <a:sym typeface="Poppins"/>
              </a:endParaRPr>
            </a:p>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Scale numeric variables</a:t>
              </a:r>
              <a:endParaRPr sz="1400" b="0" i="0" u="none" strike="noStrike" cap="none">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lt1"/>
                </a:solidFill>
                <a:latin typeface="Poppins"/>
                <a:ea typeface="Poppins"/>
                <a:cs typeface="Poppins"/>
                <a:sym typeface="Poppins"/>
              </a:endParaRPr>
            </a:p>
          </p:txBody>
        </p:sp>
      </p:grpSp>
      <p:grpSp>
        <p:nvGrpSpPr>
          <p:cNvPr id="945" name="Google Shape;945;g216e92170fa_0_506"/>
          <p:cNvGrpSpPr/>
          <p:nvPr/>
        </p:nvGrpSpPr>
        <p:grpSpPr>
          <a:xfrm>
            <a:off x="9095513" y="1680675"/>
            <a:ext cx="2911054" cy="3558383"/>
            <a:chOff x="2878754" y="1132643"/>
            <a:chExt cx="3063300" cy="3233424"/>
          </a:xfrm>
        </p:grpSpPr>
        <p:sp>
          <p:nvSpPr>
            <p:cNvPr id="946" name="Google Shape;946;g216e92170fa_0_506"/>
            <p:cNvSpPr/>
            <p:nvPr/>
          </p:nvSpPr>
          <p:spPr>
            <a:xfrm>
              <a:off x="2878754" y="1132643"/>
              <a:ext cx="3063300" cy="669000"/>
            </a:xfrm>
            <a:prstGeom prst="chevron">
              <a:avLst>
                <a:gd name="adj" fmla="val 50000"/>
              </a:avLst>
            </a:prstGeom>
            <a:solidFill>
              <a:srgbClr val="274E1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IN" sz="1900" b="0" i="0" u="none" strike="noStrike" cap="none">
                  <a:solidFill>
                    <a:srgbClr val="FFFFFF"/>
                  </a:solidFill>
                  <a:latin typeface="Poppins"/>
                  <a:ea typeface="Poppins"/>
                  <a:cs typeface="Poppins"/>
                  <a:sym typeface="Poppins"/>
                </a:rPr>
                <a:t>Output Curated Spotify Playlist </a:t>
              </a:r>
              <a:endParaRPr sz="1900" b="0" i="0" u="none" strike="noStrike" cap="none">
                <a:solidFill>
                  <a:srgbClr val="FFFFFF"/>
                </a:solidFill>
                <a:latin typeface="Poppins"/>
                <a:ea typeface="Poppins"/>
                <a:cs typeface="Poppins"/>
                <a:sym typeface="Poppins"/>
              </a:endParaRPr>
            </a:p>
          </p:txBody>
        </p:sp>
        <p:sp>
          <p:nvSpPr>
            <p:cNvPr id="947" name="Google Shape;947;g216e92170fa_0_506"/>
            <p:cNvSpPr txBox="1"/>
            <p:nvPr/>
          </p:nvSpPr>
          <p:spPr>
            <a:xfrm>
              <a:off x="3136913" y="1750367"/>
              <a:ext cx="2236200" cy="26157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15000"/>
                </a:lnSpc>
                <a:spcBef>
                  <a:spcPts val="0"/>
                </a:spcBef>
                <a:spcAft>
                  <a:spcPts val="0"/>
                </a:spcAft>
                <a:buClr>
                  <a:schemeClr val="lt1"/>
                </a:buClr>
                <a:buSzPts val="1400"/>
                <a:buFont typeface="Poppins"/>
                <a:buChar char="●"/>
              </a:pPr>
              <a:r>
                <a:rPr lang="en-IN" sz="1400" b="0" i="0" u="none" strike="noStrike" cap="none">
                  <a:solidFill>
                    <a:schemeClr val="lt1"/>
                  </a:solidFill>
                  <a:latin typeface="Poppins"/>
                  <a:ea typeface="Poppins"/>
                  <a:cs typeface="Poppins"/>
                  <a:sym typeface="Poppins"/>
                </a:rPr>
                <a:t>Create playlist in Spotify and output playlist URL</a:t>
              </a:r>
              <a:endParaRPr sz="1400" b="0" i="0" u="none" strike="noStrike" cap="none">
                <a:solidFill>
                  <a:schemeClr val="lt1"/>
                </a:solidFill>
                <a:latin typeface="Poppins"/>
                <a:ea typeface="Poppins"/>
                <a:cs typeface="Poppins"/>
                <a:sym typeface="Poppi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216e92170fa_0_595"/>
          <p:cNvSpPr txBox="1">
            <a:spLocks noGrp="1"/>
          </p:cNvSpPr>
          <p:nvPr>
            <p:ph type="ctrTitle"/>
          </p:nvPr>
        </p:nvSpPr>
        <p:spPr>
          <a:xfrm>
            <a:off x="1584425" y="1394288"/>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4400"/>
              <a:buFont typeface="Arial"/>
              <a:buNone/>
            </a:pPr>
            <a:r>
              <a:rPr lang="en-IN">
                <a:solidFill>
                  <a:srgbClr val="1ED760"/>
                </a:solidFill>
                <a:latin typeface="Poppins Medium"/>
                <a:ea typeface="Poppins Medium"/>
                <a:cs typeface="Poppins Medium"/>
                <a:sym typeface="Poppins Medium"/>
              </a:rPr>
              <a:t>Live Demo</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956"/>
        <p:cNvGrpSpPr/>
        <p:nvPr/>
      </p:nvGrpSpPr>
      <p:grpSpPr>
        <a:xfrm>
          <a:off x="0" y="0"/>
          <a:ext cx="0" cy="0"/>
          <a:chOff x="0" y="0"/>
          <a:chExt cx="0" cy="0"/>
        </a:xfrm>
      </p:grpSpPr>
      <p:sp>
        <p:nvSpPr>
          <p:cNvPr id="957" name="Google Shape;957;g1b68ecf4afa_0_437"/>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958" name="Google Shape;958;g1b68ecf4afa_0_437"/>
          <p:cNvGrpSpPr/>
          <p:nvPr/>
        </p:nvGrpSpPr>
        <p:grpSpPr>
          <a:xfrm>
            <a:off x="400070" y="221666"/>
            <a:ext cx="361219" cy="70242"/>
            <a:chOff x="249382" y="221673"/>
            <a:chExt cx="234497" cy="45600"/>
          </a:xfrm>
        </p:grpSpPr>
        <p:sp>
          <p:nvSpPr>
            <p:cNvPr id="959" name="Google Shape;959;g1b68ecf4afa_0_437"/>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0" name="Google Shape;960;g1b68ecf4afa_0_437"/>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1" name="Google Shape;961;g1b68ecf4afa_0_437"/>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62" name="Google Shape;962;g1b68ecf4afa_0_437"/>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3" name="Google Shape;963;g1b68ecf4afa_0_437"/>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964" name="Google Shape;964;g1b68ecf4afa_0_437"/>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5" name="Google Shape;965;g1b68ecf4afa_0_437"/>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6" name="Google Shape;966;g1b68ecf4afa_0_437"/>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7" name="Google Shape;967;g1b68ecf4afa_0_437"/>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8" name="Google Shape;968;g1b68ecf4afa_0_437"/>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9" name="Google Shape;969;g1b68ecf4afa_0_437"/>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0" name="Google Shape;970;g1b68ecf4afa_0_437"/>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1" name="Google Shape;971;g1b68ecf4afa_0_437"/>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72" name="Google Shape;972;g1b68ecf4afa_0_437"/>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973" name="Google Shape;973;g1b68ecf4afa_0_437"/>
          <p:cNvGrpSpPr/>
          <p:nvPr/>
        </p:nvGrpSpPr>
        <p:grpSpPr>
          <a:xfrm>
            <a:off x="2217611" y="1695702"/>
            <a:ext cx="313073" cy="246567"/>
            <a:chOff x="3309834" y="2990826"/>
            <a:chExt cx="313073" cy="246567"/>
          </a:xfrm>
        </p:grpSpPr>
        <p:sp>
          <p:nvSpPr>
            <p:cNvPr id="974" name="Google Shape;974;g1b68ecf4afa_0_437"/>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75" name="Google Shape;975;g1b68ecf4afa_0_437"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976" name="Google Shape;976;g1b68ecf4afa_0_437"/>
          <p:cNvGrpSpPr/>
          <p:nvPr/>
        </p:nvGrpSpPr>
        <p:grpSpPr>
          <a:xfrm>
            <a:off x="2760068" y="1803194"/>
            <a:ext cx="234497" cy="45600"/>
            <a:chOff x="249382" y="221673"/>
            <a:chExt cx="234497" cy="45600"/>
          </a:xfrm>
        </p:grpSpPr>
        <p:sp>
          <p:nvSpPr>
            <p:cNvPr id="977" name="Google Shape;977;g1b68ecf4afa_0_437"/>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8" name="Google Shape;978;g1b68ecf4afa_0_437"/>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9" name="Google Shape;979;g1b68ecf4afa_0_437"/>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80" name="Google Shape;980;g1b68ecf4afa_0_437">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1" name="Google Shape;981;g1b68ecf4afa_0_437">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982" name="Google Shape;982;g1b68ecf4afa_0_437">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983" name="Google Shape;983;g1b68ecf4afa_0_437"/>
          <p:cNvGrpSpPr/>
          <p:nvPr/>
        </p:nvGrpSpPr>
        <p:grpSpPr>
          <a:xfrm>
            <a:off x="237678" y="1764517"/>
            <a:ext cx="177883" cy="206002"/>
            <a:chOff x="431322" y="1764517"/>
            <a:chExt cx="177883" cy="206002"/>
          </a:xfrm>
        </p:grpSpPr>
        <p:sp>
          <p:nvSpPr>
            <p:cNvPr id="984" name="Google Shape;984;g1b68ecf4afa_0_437">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85" name="Google Shape;985;g1b68ecf4afa_0_437">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86" name="Google Shape;986;g1b68ecf4afa_0_437">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987" name="Google Shape;987;g1b68ecf4afa_0_437"/>
          <p:cNvGrpSpPr/>
          <p:nvPr/>
        </p:nvGrpSpPr>
        <p:grpSpPr>
          <a:xfrm>
            <a:off x="237692" y="2660278"/>
            <a:ext cx="203692" cy="203692"/>
            <a:chOff x="431321" y="3254199"/>
            <a:chExt cx="265500" cy="265500"/>
          </a:xfrm>
        </p:grpSpPr>
        <p:sp>
          <p:nvSpPr>
            <p:cNvPr id="988" name="Google Shape;988;g1b68ecf4afa_0_437"/>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9" name="Google Shape;989;g1b68ecf4afa_0_437"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90" name="Google Shape;990;g1b68ecf4afa_0_437"/>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991" name="Google Shape;991;g1b68ecf4afa_0_437"/>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992" name="Google Shape;992;g1b68ecf4afa_0_437"/>
          <p:cNvGrpSpPr/>
          <p:nvPr/>
        </p:nvGrpSpPr>
        <p:grpSpPr>
          <a:xfrm>
            <a:off x="2161181" y="195309"/>
            <a:ext cx="297955" cy="297955"/>
            <a:chOff x="8892506" y="664914"/>
            <a:chExt cx="209400" cy="209400"/>
          </a:xfrm>
        </p:grpSpPr>
        <p:sp>
          <p:nvSpPr>
            <p:cNvPr id="993" name="Google Shape;993;g1b68ecf4afa_0_437">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4" name="Google Shape;994;g1b68ecf4afa_0_437"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95" name="Google Shape;995;g1b68ecf4afa_0_437"/>
          <p:cNvGrpSpPr/>
          <p:nvPr/>
        </p:nvGrpSpPr>
        <p:grpSpPr>
          <a:xfrm flipH="1">
            <a:off x="2568241" y="195309"/>
            <a:ext cx="297955" cy="297955"/>
            <a:chOff x="8892506" y="664914"/>
            <a:chExt cx="209400" cy="209400"/>
          </a:xfrm>
        </p:grpSpPr>
        <p:sp>
          <p:nvSpPr>
            <p:cNvPr id="996" name="Google Shape;996;g1b68ecf4afa_0_437">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7" name="Google Shape;997;g1b68ecf4afa_0_437"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98" name="Google Shape;998;g1b68ecf4afa_0_437">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9" name="Google Shape;999;g1b68ecf4afa_0_437"/>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000" name="Google Shape;1000;g1b68ecf4afa_0_437"/>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001" name="Google Shape;1001;g1b68ecf4afa_0_437"/>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002" name="Google Shape;1002;g1b68ecf4afa_0_437"/>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g1b68ecf4afa_0_437">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004" name="Google Shape;1004;g1b68ecf4afa_0_437"/>
          <p:cNvGrpSpPr/>
          <p:nvPr/>
        </p:nvGrpSpPr>
        <p:grpSpPr>
          <a:xfrm>
            <a:off x="237678" y="2214773"/>
            <a:ext cx="203700" cy="203700"/>
            <a:chOff x="431322" y="2214773"/>
            <a:chExt cx="203700" cy="203700"/>
          </a:xfrm>
        </p:grpSpPr>
        <p:sp>
          <p:nvSpPr>
            <p:cNvPr id="1005" name="Google Shape;1005;g1b68ecf4afa_0_437">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06" name="Google Shape;1006;g1b68ecf4afa_0_437"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007" name="Google Shape;1007;g1b68ecf4afa_0_437">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008" name="Google Shape;1008;g1b68ecf4afa_0_437"/>
          <p:cNvSpPr txBox="1"/>
          <p:nvPr/>
        </p:nvSpPr>
        <p:spPr>
          <a:xfrm>
            <a:off x="1949650" y="463375"/>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User Created and Inputted Playlist</a:t>
            </a:r>
            <a:endParaRPr sz="3400" b="0" i="0" u="none" strike="noStrike" cap="none">
              <a:solidFill>
                <a:srgbClr val="1ED760"/>
              </a:solidFill>
              <a:latin typeface="Poppins Medium"/>
              <a:ea typeface="Poppins Medium"/>
              <a:cs typeface="Poppins Medium"/>
              <a:sym typeface="Poppins Medium"/>
            </a:endParaRPr>
          </a:p>
        </p:txBody>
      </p:sp>
      <p:pic>
        <p:nvPicPr>
          <p:cNvPr id="1009" name="Google Shape;1009;g1b68ecf4afa_0_437"/>
          <p:cNvPicPr preferRelativeResize="0"/>
          <p:nvPr/>
        </p:nvPicPr>
        <p:blipFill rotWithShape="1">
          <a:blip r:embed="rId7">
            <a:alphaModFix/>
          </a:blip>
          <a:srcRect/>
          <a:stretch/>
        </p:blipFill>
        <p:spPr>
          <a:xfrm>
            <a:off x="1963800" y="1134085"/>
            <a:ext cx="10228199" cy="52722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013"/>
        <p:cNvGrpSpPr/>
        <p:nvPr/>
      </p:nvGrpSpPr>
      <p:grpSpPr>
        <a:xfrm>
          <a:off x="0" y="0"/>
          <a:ext cx="0" cy="0"/>
          <a:chOff x="0" y="0"/>
          <a:chExt cx="0" cy="0"/>
        </a:xfrm>
      </p:grpSpPr>
      <p:sp>
        <p:nvSpPr>
          <p:cNvPr id="1014" name="Google Shape;1014;g1b68ecf4afa_0_503"/>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015" name="Google Shape;1015;g1b68ecf4afa_0_503"/>
          <p:cNvGrpSpPr/>
          <p:nvPr/>
        </p:nvGrpSpPr>
        <p:grpSpPr>
          <a:xfrm>
            <a:off x="400070" y="221666"/>
            <a:ext cx="361219" cy="70242"/>
            <a:chOff x="249382" y="221673"/>
            <a:chExt cx="234497" cy="45600"/>
          </a:xfrm>
        </p:grpSpPr>
        <p:sp>
          <p:nvSpPr>
            <p:cNvPr id="1016" name="Google Shape;1016;g1b68ecf4afa_0_503"/>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7" name="Google Shape;1017;g1b68ecf4afa_0_503"/>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8" name="Google Shape;1018;g1b68ecf4afa_0_503"/>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19" name="Google Shape;1019;g1b68ecf4afa_0_503"/>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0" name="Google Shape;1020;g1b68ecf4afa_0_503"/>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021" name="Google Shape;1021;g1b68ecf4afa_0_503"/>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2" name="Google Shape;1022;g1b68ecf4afa_0_503"/>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3" name="Google Shape;1023;g1b68ecf4afa_0_503"/>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4" name="Google Shape;1024;g1b68ecf4afa_0_503"/>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5" name="Google Shape;1025;g1b68ecf4afa_0_503"/>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6" name="Google Shape;1026;g1b68ecf4afa_0_503"/>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7" name="Google Shape;1027;g1b68ecf4afa_0_503"/>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8" name="Google Shape;1028;g1b68ecf4afa_0_503"/>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g1b68ecf4afa_0_503"/>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1030" name="Google Shape;1030;g1b68ecf4afa_0_503"/>
          <p:cNvGrpSpPr/>
          <p:nvPr/>
        </p:nvGrpSpPr>
        <p:grpSpPr>
          <a:xfrm>
            <a:off x="2217611" y="1695702"/>
            <a:ext cx="313073" cy="246567"/>
            <a:chOff x="3309834" y="2990826"/>
            <a:chExt cx="313073" cy="246567"/>
          </a:xfrm>
        </p:grpSpPr>
        <p:sp>
          <p:nvSpPr>
            <p:cNvPr id="1031" name="Google Shape;1031;g1b68ecf4afa_0_503"/>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32" name="Google Shape;1032;g1b68ecf4afa_0_503"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1033" name="Google Shape;1033;g1b68ecf4afa_0_503"/>
          <p:cNvGrpSpPr/>
          <p:nvPr/>
        </p:nvGrpSpPr>
        <p:grpSpPr>
          <a:xfrm>
            <a:off x="2760068" y="1803194"/>
            <a:ext cx="234497" cy="45600"/>
            <a:chOff x="249382" y="221673"/>
            <a:chExt cx="234497" cy="45600"/>
          </a:xfrm>
        </p:grpSpPr>
        <p:sp>
          <p:nvSpPr>
            <p:cNvPr id="1034" name="Google Shape;1034;g1b68ecf4afa_0_503"/>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5" name="Google Shape;1035;g1b68ecf4afa_0_503"/>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6" name="Google Shape;1036;g1b68ecf4afa_0_503"/>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37" name="Google Shape;1037;g1b68ecf4afa_0_503">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8" name="Google Shape;1038;g1b68ecf4afa_0_503">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039" name="Google Shape;1039;g1b68ecf4afa_0_503">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040" name="Google Shape;1040;g1b68ecf4afa_0_503"/>
          <p:cNvGrpSpPr/>
          <p:nvPr/>
        </p:nvGrpSpPr>
        <p:grpSpPr>
          <a:xfrm>
            <a:off x="237678" y="1764517"/>
            <a:ext cx="177883" cy="206002"/>
            <a:chOff x="431322" y="1764517"/>
            <a:chExt cx="177883" cy="206002"/>
          </a:xfrm>
        </p:grpSpPr>
        <p:sp>
          <p:nvSpPr>
            <p:cNvPr id="1041" name="Google Shape;1041;g1b68ecf4afa_0_503">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042" name="Google Shape;1042;g1b68ecf4afa_0_503">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043" name="Google Shape;1043;g1b68ecf4afa_0_503">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044" name="Google Shape;1044;g1b68ecf4afa_0_503"/>
          <p:cNvGrpSpPr/>
          <p:nvPr/>
        </p:nvGrpSpPr>
        <p:grpSpPr>
          <a:xfrm>
            <a:off x="237692" y="2660278"/>
            <a:ext cx="203692" cy="203692"/>
            <a:chOff x="431321" y="3254199"/>
            <a:chExt cx="265500" cy="265500"/>
          </a:xfrm>
        </p:grpSpPr>
        <p:sp>
          <p:nvSpPr>
            <p:cNvPr id="1045" name="Google Shape;1045;g1b68ecf4afa_0_503"/>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6" name="Google Shape;1046;g1b68ecf4afa_0_503"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47" name="Google Shape;1047;g1b68ecf4afa_0_503"/>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048" name="Google Shape;1048;g1b68ecf4afa_0_503"/>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049" name="Google Shape;1049;g1b68ecf4afa_0_503"/>
          <p:cNvGrpSpPr/>
          <p:nvPr/>
        </p:nvGrpSpPr>
        <p:grpSpPr>
          <a:xfrm>
            <a:off x="2161181" y="195309"/>
            <a:ext cx="297955" cy="297955"/>
            <a:chOff x="8892506" y="664914"/>
            <a:chExt cx="209400" cy="209400"/>
          </a:xfrm>
        </p:grpSpPr>
        <p:sp>
          <p:nvSpPr>
            <p:cNvPr id="1050" name="Google Shape;1050;g1b68ecf4afa_0_503">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1" name="Google Shape;1051;g1b68ecf4afa_0_503"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52" name="Google Shape;1052;g1b68ecf4afa_0_503"/>
          <p:cNvGrpSpPr/>
          <p:nvPr/>
        </p:nvGrpSpPr>
        <p:grpSpPr>
          <a:xfrm flipH="1">
            <a:off x="2568241" y="195309"/>
            <a:ext cx="297955" cy="297955"/>
            <a:chOff x="8892506" y="664914"/>
            <a:chExt cx="209400" cy="209400"/>
          </a:xfrm>
        </p:grpSpPr>
        <p:sp>
          <p:nvSpPr>
            <p:cNvPr id="1053" name="Google Shape;1053;g1b68ecf4afa_0_503">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4" name="Google Shape;1054;g1b68ecf4afa_0_503"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55" name="Google Shape;1055;g1b68ecf4afa_0_503">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6" name="Google Shape;1056;g1b68ecf4afa_0_503"/>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057" name="Google Shape;1057;g1b68ecf4afa_0_503"/>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058" name="Google Shape;1058;g1b68ecf4afa_0_503"/>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059" name="Google Shape;1059;g1b68ecf4afa_0_503"/>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0" name="Google Shape;1060;g1b68ecf4afa_0_503">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061" name="Google Shape;1061;g1b68ecf4afa_0_503"/>
          <p:cNvGrpSpPr/>
          <p:nvPr/>
        </p:nvGrpSpPr>
        <p:grpSpPr>
          <a:xfrm>
            <a:off x="237678" y="2214773"/>
            <a:ext cx="203700" cy="203700"/>
            <a:chOff x="431322" y="2214773"/>
            <a:chExt cx="203700" cy="203700"/>
          </a:xfrm>
        </p:grpSpPr>
        <p:sp>
          <p:nvSpPr>
            <p:cNvPr id="1062" name="Google Shape;1062;g1b68ecf4afa_0_503">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63" name="Google Shape;1063;g1b68ecf4afa_0_503"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064" name="Google Shape;1064;g1b68ecf4afa_0_503">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065" name="Google Shape;1065;g1b68ecf4afa_0_503"/>
          <p:cNvSpPr txBox="1"/>
          <p:nvPr/>
        </p:nvSpPr>
        <p:spPr>
          <a:xfrm>
            <a:off x="3541525" y="1583963"/>
            <a:ext cx="4524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Calibri"/>
                <a:ea typeface="Calibri"/>
                <a:cs typeface="Calibri"/>
                <a:sym typeface="Calibri"/>
              </a:rPr>
              <a:t>Proceessing…</a:t>
            </a:r>
            <a:endParaRPr sz="2400" b="0" i="0" u="none" strike="noStrike" cap="none">
              <a:solidFill>
                <a:schemeClr val="lt1"/>
              </a:solidFill>
              <a:latin typeface="Calibri"/>
              <a:ea typeface="Calibri"/>
              <a:cs typeface="Calibri"/>
              <a:sym typeface="Calibri"/>
            </a:endParaRPr>
          </a:p>
        </p:txBody>
      </p:sp>
      <p:sp>
        <p:nvSpPr>
          <p:cNvPr id="1066" name="Google Shape;1066;g1b68ecf4afa_0_503"/>
          <p:cNvSpPr txBox="1"/>
          <p:nvPr/>
        </p:nvSpPr>
        <p:spPr>
          <a:xfrm>
            <a:off x="1965150" y="594500"/>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Input and Output of Program</a:t>
            </a:r>
            <a:endParaRPr sz="3400" b="0" i="0" u="none" strike="noStrike" cap="none">
              <a:solidFill>
                <a:srgbClr val="1ED760"/>
              </a:solidFill>
              <a:latin typeface="Poppins Medium"/>
              <a:ea typeface="Poppins Medium"/>
              <a:cs typeface="Poppins Medium"/>
              <a:sym typeface="Poppins Medium"/>
            </a:endParaRPr>
          </a:p>
        </p:txBody>
      </p:sp>
      <p:pic>
        <p:nvPicPr>
          <p:cNvPr id="1067" name="Google Shape;1067;g1b68ecf4afa_0_503"/>
          <p:cNvPicPr preferRelativeResize="0"/>
          <p:nvPr/>
        </p:nvPicPr>
        <p:blipFill rotWithShape="1">
          <a:blip r:embed="rId7">
            <a:alphaModFix/>
          </a:blip>
          <a:srcRect/>
          <a:stretch/>
        </p:blipFill>
        <p:spPr>
          <a:xfrm>
            <a:off x="3122138" y="1500813"/>
            <a:ext cx="7343775" cy="5229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071"/>
        <p:cNvGrpSpPr/>
        <p:nvPr/>
      </p:nvGrpSpPr>
      <p:grpSpPr>
        <a:xfrm>
          <a:off x="0" y="0"/>
          <a:ext cx="0" cy="0"/>
          <a:chOff x="0" y="0"/>
          <a:chExt cx="0" cy="0"/>
        </a:xfrm>
      </p:grpSpPr>
      <p:sp>
        <p:nvSpPr>
          <p:cNvPr id="1072" name="Google Shape;1072;g1b68ecf4afa_0_815"/>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073" name="Google Shape;1073;g1b68ecf4afa_0_815"/>
          <p:cNvGrpSpPr/>
          <p:nvPr/>
        </p:nvGrpSpPr>
        <p:grpSpPr>
          <a:xfrm>
            <a:off x="400070" y="221666"/>
            <a:ext cx="361219" cy="70242"/>
            <a:chOff x="249382" y="221673"/>
            <a:chExt cx="234497" cy="45600"/>
          </a:xfrm>
        </p:grpSpPr>
        <p:sp>
          <p:nvSpPr>
            <p:cNvPr id="1074" name="Google Shape;1074;g1b68ecf4afa_0_815"/>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5" name="Google Shape;1075;g1b68ecf4afa_0_815"/>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6" name="Google Shape;1076;g1b68ecf4afa_0_815"/>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77" name="Google Shape;1077;g1b68ecf4afa_0_815"/>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8" name="Google Shape;1078;g1b68ecf4afa_0_815"/>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079" name="Google Shape;1079;g1b68ecf4afa_0_815"/>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0" name="Google Shape;1080;g1b68ecf4afa_0_815"/>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1" name="Google Shape;1081;g1b68ecf4afa_0_815"/>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2" name="Google Shape;1082;g1b68ecf4afa_0_815"/>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3" name="Google Shape;1083;g1b68ecf4afa_0_815"/>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4" name="Google Shape;1084;g1b68ecf4afa_0_815"/>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5" name="Google Shape;1085;g1b68ecf4afa_0_815"/>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6" name="Google Shape;1086;g1b68ecf4afa_0_815"/>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87" name="Google Shape;1087;g1b68ecf4afa_0_815"/>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1088" name="Google Shape;1088;g1b68ecf4afa_0_815"/>
          <p:cNvGrpSpPr/>
          <p:nvPr/>
        </p:nvGrpSpPr>
        <p:grpSpPr>
          <a:xfrm>
            <a:off x="2217611" y="1695702"/>
            <a:ext cx="313073" cy="246567"/>
            <a:chOff x="3309834" y="2990826"/>
            <a:chExt cx="313073" cy="246567"/>
          </a:xfrm>
        </p:grpSpPr>
        <p:sp>
          <p:nvSpPr>
            <p:cNvPr id="1089" name="Google Shape;1089;g1b68ecf4afa_0_815"/>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90" name="Google Shape;1090;g1b68ecf4afa_0_815"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1091" name="Google Shape;1091;g1b68ecf4afa_0_815"/>
          <p:cNvGrpSpPr/>
          <p:nvPr/>
        </p:nvGrpSpPr>
        <p:grpSpPr>
          <a:xfrm>
            <a:off x="2760068" y="1803194"/>
            <a:ext cx="234497" cy="45600"/>
            <a:chOff x="249382" y="221673"/>
            <a:chExt cx="234497" cy="45600"/>
          </a:xfrm>
        </p:grpSpPr>
        <p:sp>
          <p:nvSpPr>
            <p:cNvPr id="1092" name="Google Shape;1092;g1b68ecf4afa_0_815"/>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3" name="Google Shape;1093;g1b68ecf4afa_0_815"/>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4" name="Google Shape;1094;g1b68ecf4afa_0_815"/>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95" name="Google Shape;1095;g1b68ecf4afa_0_815">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6" name="Google Shape;1096;g1b68ecf4afa_0_815">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097" name="Google Shape;1097;g1b68ecf4afa_0_815">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098" name="Google Shape;1098;g1b68ecf4afa_0_815"/>
          <p:cNvGrpSpPr/>
          <p:nvPr/>
        </p:nvGrpSpPr>
        <p:grpSpPr>
          <a:xfrm>
            <a:off x="237678" y="1764517"/>
            <a:ext cx="177883" cy="206002"/>
            <a:chOff x="431322" y="1764517"/>
            <a:chExt cx="177883" cy="206002"/>
          </a:xfrm>
        </p:grpSpPr>
        <p:sp>
          <p:nvSpPr>
            <p:cNvPr id="1099" name="Google Shape;1099;g1b68ecf4afa_0_815">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00" name="Google Shape;1100;g1b68ecf4afa_0_815">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01" name="Google Shape;1101;g1b68ecf4afa_0_815">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102" name="Google Shape;1102;g1b68ecf4afa_0_815"/>
          <p:cNvGrpSpPr/>
          <p:nvPr/>
        </p:nvGrpSpPr>
        <p:grpSpPr>
          <a:xfrm>
            <a:off x="237692" y="2660278"/>
            <a:ext cx="203692" cy="203692"/>
            <a:chOff x="431321" y="3254199"/>
            <a:chExt cx="265500" cy="265500"/>
          </a:xfrm>
        </p:grpSpPr>
        <p:sp>
          <p:nvSpPr>
            <p:cNvPr id="1103" name="Google Shape;1103;g1b68ecf4afa_0_815"/>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4" name="Google Shape;1104;g1b68ecf4afa_0_815"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5" name="Google Shape;1105;g1b68ecf4afa_0_815"/>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106" name="Google Shape;1106;g1b68ecf4afa_0_815"/>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107" name="Google Shape;1107;g1b68ecf4afa_0_815"/>
          <p:cNvGrpSpPr/>
          <p:nvPr/>
        </p:nvGrpSpPr>
        <p:grpSpPr>
          <a:xfrm>
            <a:off x="2161181" y="195309"/>
            <a:ext cx="297955" cy="297955"/>
            <a:chOff x="8892506" y="664914"/>
            <a:chExt cx="209400" cy="209400"/>
          </a:xfrm>
        </p:grpSpPr>
        <p:sp>
          <p:nvSpPr>
            <p:cNvPr id="1108" name="Google Shape;1108;g1b68ecf4afa_0_815">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9" name="Google Shape;1109;g1b68ecf4afa_0_815"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10" name="Google Shape;1110;g1b68ecf4afa_0_815"/>
          <p:cNvGrpSpPr/>
          <p:nvPr/>
        </p:nvGrpSpPr>
        <p:grpSpPr>
          <a:xfrm flipH="1">
            <a:off x="2568241" y="195309"/>
            <a:ext cx="297955" cy="297955"/>
            <a:chOff x="8892506" y="664914"/>
            <a:chExt cx="209400" cy="209400"/>
          </a:xfrm>
        </p:grpSpPr>
        <p:sp>
          <p:nvSpPr>
            <p:cNvPr id="1111" name="Google Shape;1111;g1b68ecf4afa_0_815">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2" name="Google Shape;1112;g1b68ecf4afa_0_815"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13" name="Google Shape;1113;g1b68ecf4afa_0_815">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4" name="Google Shape;1114;g1b68ecf4afa_0_815"/>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115" name="Google Shape;1115;g1b68ecf4afa_0_815"/>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16" name="Google Shape;1116;g1b68ecf4afa_0_815"/>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117" name="Google Shape;1117;g1b68ecf4afa_0_815"/>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8" name="Google Shape;1118;g1b68ecf4afa_0_815">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119" name="Google Shape;1119;g1b68ecf4afa_0_815"/>
          <p:cNvGrpSpPr/>
          <p:nvPr/>
        </p:nvGrpSpPr>
        <p:grpSpPr>
          <a:xfrm>
            <a:off x="237678" y="2214773"/>
            <a:ext cx="203700" cy="203700"/>
            <a:chOff x="431322" y="2214773"/>
            <a:chExt cx="203700" cy="203700"/>
          </a:xfrm>
        </p:grpSpPr>
        <p:sp>
          <p:nvSpPr>
            <p:cNvPr id="1120" name="Google Shape;1120;g1b68ecf4afa_0_815">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1" name="Google Shape;1121;g1b68ecf4afa_0_815"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122" name="Google Shape;1122;g1b68ecf4afa_0_815">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123" name="Google Shape;1123;g1b68ecf4afa_0_815"/>
          <p:cNvSpPr txBox="1"/>
          <p:nvPr/>
        </p:nvSpPr>
        <p:spPr>
          <a:xfrm>
            <a:off x="1949650" y="445938"/>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Recommended Playlist is Generated in Spotify</a:t>
            </a:r>
            <a:endParaRPr sz="3400" b="0" i="0" u="none" strike="noStrike" cap="none">
              <a:solidFill>
                <a:srgbClr val="1ED760"/>
              </a:solidFill>
              <a:latin typeface="Poppins Medium"/>
              <a:ea typeface="Poppins Medium"/>
              <a:cs typeface="Poppins Medium"/>
              <a:sym typeface="Poppins Medium"/>
            </a:endParaRPr>
          </a:p>
        </p:txBody>
      </p:sp>
      <p:pic>
        <p:nvPicPr>
          <p:cNvPr id="1124" name="Google Shape;1124;g1b68ecf4afa_0_815"/>
          <p:cNvPicPr preferRelativeResize="0"/>
          <p:nvPr/>
        </p:nvPicPr>
        <p:blipFill rotWithShape="1">
          <a:blip r:embed="rId7">
            <a:alphaModFix/>
          </a:blip>
          <a:srcRect/>
          <a:stretch/>
        </p:blipFill>
        <p:spPr>
          <a:xfrm>
            <a:off x="1963799" y="986872"/>
            <a:ext cx="10228198" cy="59281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128"/>
        <p:cNvGrpSpPr/>
        <p:nvPr/>
      </p:nvGrpSpPr>
      <p:grpSpPr>
        <a:xfrm>
          <a:off x="0" y="0"/>
          <a:ext cx="0" cy="0"/>
          <a:chOff x="0" y="0"/>
          <a:chExt cx="0" cy="0"/>
        </a:xfrm>
      </p:grpSpPr>
      <p:sp>
        <p:nvSpPr>
          <p:cNvPr id="1129" name="Google Shape;1129;g216d415fc56_0_14"/>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130" name="Google Shape;1130;g216d415fc56_0_14"/>
          <p:cNvGrpSpPr/>
          <p:nvPr/>
        </p:nvGrpSpPr>
        <p:grpSpPr>
          <a:xfrm>
            <a:off x="400070" y="221666"/>
            <a:ext cx="361219" cy="70242"/>
            <a:chOff x="249382" y="221673"/>
            <a:chExt cx="234497" cy="45600"/>
          </a:xfrm>
        </p:grpSpPr>
        <p:sp>
          <p:nvSpPr>
            <p:cNvPr id="1131" name="Google Shape;1131;g216d415fc56_0_14"/>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2" name="Google Shape;1132;g216d415fc56_0_14"/>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3" name="Google Shape;1133;g216d415fc56_0_14"/>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34" name="Google Shape;1134;g216d415fc56_0_14"/>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5" name="Google Shape;1135;g216d415fc56_0_14"/>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136" name="Google Shape;1136;g216d415fc56_0_14"/>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7" name="Google Shape;1137;g216d415fc56_0_1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8" name="Google Shape;1138;g216d415fc56_0_14"/>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9" name="Google Shape;1139;g216d415fc56_0_14"/>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0" name="Google Shape;1140;g216d415fc56_0_1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1" name="Google Shape;1141;g216d415fc56_0_1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2" name="Google Shape;1142;g216d415fc56_0_1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3" name="Google Shape;1143;g216d415fc56_0_1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144" name="Google Shape;1144;g216d415fc56_0_14"/>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1145" name="Google Shape;1145;g216d415fc56_0_14"/>
          <p:cNvGrpSpPr/>
          <p:nvPr/>
        </p:nvGrpSpPr>
        <p:grpSpPr>
          <a:xfrm>
            <a:off x="2217611" y="1695702"/>
            <a:ext cx="313073" cy="246567"/>
            <a:chOff x="3309834" y="2990826"/>
            <a:chExt cx="313073" cy="246567"/>
          </a:xfrm>
        </p:grpSpPr>
        <p:sp>
          <p:nvSpPr>
            <p:cNvPr id="1146" name="Google Shape;1146;g216d415fc56_0_14"/>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47" name="Google Shape;1147;g216d415fc56_0_14"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1148" name="Google Shape;1148;g216d415fc56_0_14"/>
          <p:cNvGrpSpPr/>
          <p:nvPr/>
        </p:nvGrpSpPr>
        <p:grpSpPr>
          <a:xfrm>
            <a:off x="2760068" y="1803194"/>
            <a:ext cx="234497" cy="45600"/>
            <a:chOff x="249382" y="221673"/>
            <a:chExt cx="234497" cy="45600"/>
          </a:xfrm>
        </p:grpSpPr>
        <p:sp>
          <p:nvSpPr>
            <p:cNvPr id="1149" name="Google Shape;1149;g216d415fc56_0_14"/>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g216d415fc56_0_14"/>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1" name="Google Shape;1151;g216d415fc56_0_14"/>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52" name="Google Shape;1152;g216d415fc56_0_14">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3" name="Google Shape;1153;g216d415fc56_0_14">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154" name="Google Shape;1154;g216d415fc56_0_14">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155" name="Google Shape;1155;g216d415fc56_0_14"/>
          <p:cNvGrpSpPr/>
          <p:nvPr/>
        </p:nvGrpSpPr>
        <p:grpSpPr>
          <a:xfrm>
            <a:off x="237678" y="1764517"/>
            <a:ext cx="177883" cy="206002"/>
            <a:chOff x="431322" y="1764517"/>
            <a:chExt cx="177883" cy="206002"/>
          </a:xfrm>
        </p:grpSpPr>
        <p:sp>
          <p:nvSpPr>
            <p:cNvPr id="1156" name="Google Shape;1156;g216d415fc56_0_14">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57" name="Google Shape;1157;g216d415fc56_0_14">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58" name="Google Shape;1158;g216d415fc56_0_14">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159" name="Google Shape;1159;g216d415fc56_0_14"/>
          <p:cNvGrpSpPr/>
          <p:nvPr/>
        </p:nvGrpSpPr>
        <p:grpSpPr>
          <a:xfrm>
            <a:off x="237692" y="2660278"/>
            <a:ext cx="203692" cy="203692"/>
            <a:chOff x="431321" y="3254199"/>
            <a:chExt cx="265500" cy="265500"/>
          </a:xfrm>
        </p:grpSpPr>
        <p:sp>
          <p:nvSpPr>
            <p:cNvPr id="1160" name="Google Shape;1160;g216d415fc56_0_14"/>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1" name="Google Shape;1161;g216d415fc56_0_14"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62" name="Google Shape;1162;g216d415fc56_0_14"/>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163" name="Google Shape;1163;g216d415fc56_0_14"/>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164" name="Google Shape;1164;g216d415fc56_0_14"/>
          <p:cNvGrpSpPr/>
          <p:nvPr/>
        </p:nvGrpSpPr>
        <p:grpSpPr>
          <a:xfrm>
            <a:off x="2161181" y="195309"/>
            <a:ext cx="297955" cy="297955"/>
            <a:chOff x="8892506" y="664914"/>
            <a:chExt cx="209400" cy="209400"/>
          </a:xfrm>
        </p:grpSpPr>
        <p:sp>
          <p:nvSpPr>
            <p:cNvPr id="1165" name="Google Shape;1165;g216d415fc56_0_14">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6" name="Google Shape;1166;g216d415fc56_0_14"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67" name="Google Shape;1167;g216d415fc56_0_14"/>
          <p:cNvGrpSpPr/>
          <p:nvPr/>
        </p:nvGrpSpPr>
        <p:grpSpPr>
          <a:xfrm flipH="1">
            <a:off x="2568241" y="195309"/>
            <a:ext cx="297955" cy="297955"/>
            <a:chOff x="8892506" y="664914"/>
            <a:chExt cx="209400" cy="209400"/>
          </a:xfrm>
        </p:grpSpPr>
        <p:sp>
          <p:nvSpPr>
            <p:cNvPr id="1168" name="Google Shape;1168;g216d415fc56_0_14">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9" name="Google Shape;1169;g216d415fc56_0_14"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70" name="Google Shape;1170;g216d415fc56_0_14">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1" name="Google Shape;1171;g216d415fc56_0_14"/>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172" name="Google Shape;1172;g216d415fc56_0_14"/>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173" name="Google Shape;1173;g216d415fc56_0_14"/>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174" name="Google Shape;1174;g216d415fc56_0_14"/>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5" name="Google Shape;1175;g216d415fc56_0_14">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176" name="Google Shape;1176;g216d415fc56_0_14"/>
          <p:cNvGrpSpPr/>
          <p:nvPr/>
        </p:nvGrpSpPr>
        <p:grpSpPr>
          <a:xfrm>
            <a:off x="237678" y="2214773"/>
            <a:ext cx="203700" cy="203700"/>
            <a:chOff x="431322" y="2214773"/>
            <a:chExt cx="203700" cy="203700"/>
          </a:xfrm>
        </p:grpSpPr>
        <p:sp>
          <p:nvSpPr>
            <p:cNvPr id="1177" name="Google Shape;1177;g216d415fc56_0_14">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8" name="Google Shape;1178;g216d415fc56_0_14"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179" name="Google Shape;1179;g216d415fc56_0_14">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180" name="Google Shape;1180;g216d415fc56_0_14"/>
          <p:cNvSpPr txBox="1"/>
          <p:nvPr/>
        </p:nvSpPr>
        <p:spPr>
          <a:xfrm>
            <a:off x="1965150" y="594500"/>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Another Inputted Playlist</a:t>
            </a:r>
            <a:endParaRPr sz="3400" b="0" i="0" u="none" strike="noStrike" cap="none">
              <a:solidFill>
                <a:srgbClr val="1ED760"/>
              </a:solidFill>
              <a:latin typeface="Poppins Medium"/>
              <a:ea typeface="Poppins Medium"/>
              <a:cs typeface="Poppins Medium"/>
              <a:sym typeface="Poppins Medium"/>
            </a:endParaRPr>
          </a:p>
        </p:txBody>
      </p:sp>
      <p:pic>
        <p:nvPicPr>
          <p:cNvPr id="1181" name="Google Shape;1181;g216d415fc56_0_14"/>
          <p:cNvPicPr preferRelativeResize="0"/>
          <p:nvPr/>
        </p:nvPicPr>
        <p:blipFill rotWithShape="1">
          <a:blip r:embed="rId7">
            <a:alphaModFix/>
          </a:blip>
          <a:srcRect/>
          <a:stretch/>
        </p:blipFill>
        <p:spPr>
          <a:xfrm>
            <a:off x="1963800" y="1239138"/>
            <a:ext cx="10228198" cy="56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185"/>
        <p:cNvGrpSpPr/>
        <p:nvPr/>
      </p:nvGrpSpPr>
      <p:grpSpPr>
        <a:xfrm>
          <a:off x="0" y="0"/>
          <a:ext cx="0" cy="0"/>
          <a:chOff x="0" y="0"/>
          <a:chExt cx="0" cy="0"/>
        </a:xfrm>
      </p:grpSpPr>
      <p:sp>
        <p:nvSpPr>
          <p:cNvPr id="1186" name="Google Shape;1186;g216d415fc56_0_74"/>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187" name="Google Shape;1187;g216d415fc56_0_74"/>
          <p:cNvGrpSpPr/>
          <p:nvPr/>
        </p:nvGrpSpPr>
        <p:grpSpPr>
          <a:xfrm>
            <a:off x="400070" y="221666"/>
            <a:ext cx="361219" cy="70242"/>
            <a:chOff x="249382" y="221673"/>
            <a:chExt cx="234497" cy="45600"/>
          </a:xfrm>
        </p:grpSpPr>
        <p:sp>
          <p:nvSpPr>
            <p:cNvPr id="1188" name="Google Shape;1188;g216d415fc56_0_74"/>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9" name="Google Shape;1189;g216d415fc56_0_74"/>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0" name="Google Shape;1190;g216d415fc56_0_74"/>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91" name="Google Shape;1191;g216d415fc56_0_74"/>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2" name="Google Shape;1192;g216d415fc56_0_74"/>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193" name="Google Shape;1193;g216d415fc56_0_74"/>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4" name="Google Shape;1194;g216d415fc56_0_7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5" name="Google Shape;1195;g216d415fc56_0_74"/>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6" name="Google Shape;1196;g216d415fc56_0_74"/>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7" name="Google Shape;1197;g216d415fc56_0_7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8" name="Google Shape;1198;g216d415fc56_0_7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9" name="Google Shape;1199;g216d415fc56_0_7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0" name="Google Shape;1200;g216d415fc56_0_7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201" name="Google Shape;1201;g216d415fc56_0_74"/>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1202" name="Google Shape;1202;g216d415fc56_0_74"/>
          <p:cNvGrpSpPr/>
          <p:nvPr/>
        </p:nvGrpSpPr>
        <p:grpSpPr>
          <a:xfrm>
            <a:off x="2217611" y="1695702"/>
            <a:ext cx="313073" cy="246567"/>
            <a:chOff x="3309834" y="2990826"/>
            <a:chExt cx="313073" cy="246567"/>
          </a:xfrm>
        </p:grpSpPr>
        <p:sp>
          <p:nvSpPr>
            <p:cNvPr id="1203" name="Google Shape;1203;g216d415fc56_0_74"/>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04" name="Google Shape;1204;g216d415fc56_0_74"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1205" name="Google Shape;1205;g216d415fc56_0_74"/>
          <p:cNvGrpSpPr/>
          <p:nvPr/>
        </p:nvGrpSpPr>
        <p:grpSpPr>
          <a:xfrm>
            <a:off x="2760068" y="1803194"/>
            <a:ext cx="234497" cy="45600"/>
            <a:chOff x="249382" y="221673"/>
            <a:chExt cx="234497" cy="45600"/>
          </a:xfrm>
        </p:grpSpPr>
        <p:sp>
          <p:nvSpPr>
            <p:cNvPr id="1206" name="Google Shape;1206;g216d415fc56_0_74"/>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7" name="Google Shape;1207;g216d415fc56_0_74"/>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8" name="Google Shape;1208;g216d415fc56_0_74"/>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09" name="Google Shape;1209;g216d415fc56_0_74">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0" name="Google Shape;1210;g216d415fc56_0_74">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211" name="Google Shape;1211;g216d415fc56_0_74">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212" name="Google Shape;1212;g216d415fc56_0_74"/>
          <p:cNvGrpSpPr/>
          <p:nvPr/>
        </p:nvGrpSpPr>
        <p:grpSpPr>
          <a:xfrm>
            <a:off x="237678" y="1764517"/>
            <a:ext cx="177883" cy="206002"/>
            <a:chOff x="431322" y="1764517"/>
            <a:chExt cx="177883" cy="206002"/>
          </a:xfrm>
        </p:grpSpPr>
        <p:sp>
          <p:nvSpPr>
            <p:cNvPr id="1213" name="Google Shape;1213;g216d415fc56_0_74">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14" name="Google Shape;1214;g216d415fc56_0_74">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15" name="Google Shape;1215;g216d415fc56_0_74">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216" name="Google Shape;1216;g216d415fc56_0_74"/>
          <p:cNvGrpSpPr/>
          <p:nvPr/>
        </p:nvGrpSpPr>
        <p:grpSpPr>
          <a:xfrm>
            <a:off x="237692" y="2660278"/>
            <a:ext cx="203692" cy="203692"/>
            <a:chOff x="431321" y="3254199"/>
            <a:chExt cx="265500" cy="265500"/>
          </a:xfrm>
        </p:grpSpPr>
        <p:sp>
          <p:nvSpPr>
            <p:cNvPr id="1217" name="Google Shape;1217;g216d415fc56_0_74"/>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8" name="Google Shape;1218;g216d415fc56_0_74"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19" name="Google Shape;1219;g216d415fc56_0_74"/>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220" name="Google Shape;1220;g216d415fc56_0_74"/>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221" name="Google Shape;1221;g216d415fc56_0_74"/>
          <p:cNvGrpSpPr/>
          <p:nvPr/>
        </p:nvGrpSpPr>
        <p:grpSpPr>
          <a:xfrm>
            <a:off x="2161181" y="195309"/>
            <a:ext cx="297955" cy="297955"/>
            <a:chOff x="8892506" y="664914"/>
            <a:chExt cx="209400" cy="209400"/>
          </a:xfrm>
        </p:grpSpPr>
        <p:sp>
          <p:nvSpPr>
            <p:cNvPr id="1222" name="Google Shape;1222;g216d415fc56_0_74">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3" name="Google Shape;1223;g216d415fc56_0_74"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24" name="Google Shape;1224;g216d415fc56_0_74"/>
          <p:cNvGrpSpPr/>
          <p:nvPr/>
        </p:nvGrpSpPr>
        <p:grpSpPr>
          <a:xfrm flipH="1">
            <a:off x="2568241" y="195309"/>
            <a:ext cx="297955" cy="297955"/>
            <a:chOff x="8892506" y="664914"/>
            <a:chExt cx="209400" cy="209400"/>
          </a:xfrm>
        </p:grpSpPr>
        <p:sp>
          <p:nvSpPr>
            <p:cNvPr id="1225" name="Google Shape;1225;g216d415fc56_0_74">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6" name="Google Shape;1226;g216d415fc56_0_74"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27" name="Google Shape;1227;g216d415fc56_0_74">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8" name="Google Shape;1228;g216d415fc56_0_74"/>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229" name="Google Shape;1229;g216d415fc56_0_74"/>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30" name="Google Shape;1230;g216d415fc56_0_74"/>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231" name="Google Shape;1231;g216d415fc56_0_74"/>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2" name="Google Shape;1232;g216d415fc56_0_74">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233" name="Google Shape;1233;g216d415fc56_0_74"/>
          <p:cNvGrpSpPr/>
          <p:nvPr/>
        </p:nvGrpSpPr>
        <p:grpSpPr>
          <a:xfrm>
            <a:off x="237678" y="2214773"/>
            <a:ext cx="203700" cy="203700"/>
            <a:chOff x="431322" y="2214773"/>
            <a:chExt cx="203700" cy="203700"/>
          </a:xfrm>
        </p:grpSpPr>
        <p:sp>
          <p:nvSpPr>
            <p:cNvPr id="1234" name="Google Shape;1234;g216d415fc56_0_74">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35" name="Google Shape;1235;g216d415fc56_0_74"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236" name="Google Shape;1236;g216d415fc56_0_74">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237" name="Google Shape;1237;g216d415fc56_0_74"/>
          <p:cNvSpPr txBox="1"/>
          <p:nvPr/>
        </p:nvSpPr>
        <p:spPr>
          <a:xfrm>
            <a:off x="1965150" y="594500"/>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Playlist Generated Using Gower Distance</a:t>
            </a:r>
            <a:endParaRPr sz="3400" b="0" i="0" u="none" strike="noStrike" cap="none">
              <a:solidFill>
                <a:srgbClr val="1ED760"/>
              </a:solidFill>
              <a:latin typeface="Poppins Medium"/>
              <a:ea typeface="Poppins Medium"/>
              <a:cs typeface="Poppins Medium"/>
              <a:sym typeface="Poppins Medium"/>
            </a:endParaRPr>
          </a:p>
        </p:txBody>
      </p:sp>
      <p:pic>
        <p:nvPicPr>
          <p:cNvPr id="1238" name="Google Shape;1238;g216d415fc56_0_74"/>
          <p:cNvPicPr preferRelativeResize="0"/>
          <p:nvPr/>
        </p:nvPicPr>
        <p:blipFill rotWithShape="1">
          <a:blip r:embed="rId7">
            <a:alphaModFix/>
          </a:blip>
          <a:srcRect/>
          <a:stretch/>
        </p:blipFill>
        <p:spPr>
          <a:xfrm>
            <a:off x="1965150" y="1210100"/>
            <a:ext cx="10228201" cy="562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242"/>
        <p:cNvGrpSpPr/>
        <p:nvPr/>
      </p:nvGrpSpPr>
      <p:grpSpPr>
        <a:xfrm>
          <a:off x="0" y="0"/>
          <a:ext cx="0" cy="0"/>
          <a:chOff x="0" y="0"/>
          <a:chExt cx="0" cy="0"/>
        </a:xfrm>
      </p:grpSpPr>
      <p:sp>
        <p:nvSpPr>
          <p:cNvPr id="1243" name="Google Shape;1243;g216d415fc56_0_133"/>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244" name="Google Shape;1244;g216d415fc56_0_133"/>
          <p:cNvGrpSpPr/>
          <p:nvPr/>
        </p:nvGrpSpPr>
        <p:grpSpPr>
          <a:xfrm>
            <a:off x="400070" y="221666"/>
            <a:ext cx="361219" cy="70242"/>
            <a:chOff x="249382" y="221673"/>
            <a:chExt cx="234497" cy="45600"/>
          </a:xfrm>
        </p:grpSpPr>
        <p:sp>
          <p:nvSpPr>
            <p:cNvPr id="1245" name="Google Shape;1245;g216d415fc56_0_133"/>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6" name="Google Shape;1246;g216d415fc56_0_133"/>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7" name="Google Shape;1247;g216d415fc56_0_133"/>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48" name="Google Shape;1248;g216d415fc56_0_133"/>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9" name="Google Shape;1249;g216d415fc56_0_133"/>
          <p:cNvSpPr txBox="1"/>
          <p:nvPr/>
        </p:nvSpPr>
        <p:spPr>
          <a:xfrm>
            <a:off x="8734958" y="1166926"/>
            <a:ext cx="1350051"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sym typeface="Poppins Medium"/>
              </a:rPr>
              <a:t>Scott Matsubara</a:t>
            </a:r>
            <a:endParaRPr lang="en-IN" sz="1200" b="0" i="0" u="none" strike="noStrike" cap="none" dirty="0">
              <a:solidFill>
                <a:schemeClr val="lt1"/>
              </a:solidFill>
              <a:latin typeface="Poppins Medium"/>
              <a:ea typeface="Poppins Medium"/>
              <a:cs typeface="Poppins Medium"/>
            </a:endParaRPr>
          </a:p>
        </p:txBody>
      </p:sp>
      <p:sp>
        <p:nvSpPr>
          <p:cNvPr id="1250" name="Google Shape;1250;g216d415fc56_0_133"/>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1" name="Google Shape;1251;g216d415fc56_0_133"/>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2" name="Google Shape;1252;g216d415fc56_0_133"/>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3" name="Google Shape;1253;g216d415fc56_0_133"/>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4" name="Google Shape;1254;g216d415fc56_0_133"/>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5" name="Google Shape;1255;g216d415fc56_0_133"/>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6" name="Google Shape;1256;g216d415fc56_0_133"/>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7" name="Google Shape;1257;g216d415fc56_0_133"/>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258" name="Google Shape;1258;g216d415fc56_0_133"/>
          <p:cNvCxnSpPr/>
          <p:nvPr/>
        </p:nvCxnSpPr>
        <p:spPr>
          <a:xfrm>
            <a:off x="2222701" y="2138076"/>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1259" name="Google Shape;1259;g216d415fc56_0_133"/>
          <p:cNvGrpSpPr/>
          <p:nvPr/>
        </p:nvGrpSpPr>
        <p:grpSpPr>
          <a:xfrm>
            <a:off x="2217611" y="1695702"/>
            <a:ext cx="313073" cy="246567"/>
            <a:chOff x="3309834" y="2990826"/>
            <a:chExt cx="313073" cy="246567"/>
          </a:xfrm>
        </p:grpSpPr>
        <p:sp>
          <p:nvSpPr>
            <p:cNvPr id="1260" name="Google Shape;1260;g216d415fc56_0_133"/>
            <p:cNvSpPr/>
            <p:nvPr/>
          </p:nvSpPr>
          <p:spPr>
            <a:xfrm>
              <a:off x="3407028" y="2999226"/>
              <a:ext cx="215879" cy="23816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61" name="Google Shape;1261;g216d415fc56_0_133"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1262" name="Google Shape;1262;g216d415fc56_0_133"/>
          <p:cNvGrpSpPr/>
          <p:nvPr/>
        </p:nvGrpSpPr>
        <p:grpSpPr>
          <a:xfrm>
            <a:off x="2760068" y="1803194"/>
            <a:ext cx="234497" cy="45600"/>
            <a:chOff x="249382" y="221673"/>
            <a:chExt cx="234497" cy="45600"/>
          </a:xfrm>
        </p:grpSpPr>
        <p:sp>
          <p:nvSpPr>
            <p:cNvPr id="1263" name="Google Shape;1263;g216d415fc56_0_133"/>
            <p:cNvSpPr/>
            <p:nvPr/>
          </p:nvSpPr>
          <p:spPr>
            <a:xfrm>
              <a:off x="24938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4" name="Google Shape;1264;g216d415fc56_0_133"/>
            <p:cNvSpPr/>
            <p:nvPr/>
          </p:nvSpPr>
          <p:spPr>
            <a:xfrm>
              <a:off x="344632"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5" name="Google Shape;1265;g216d415fc56_0_133"/>
            <p:cNvSpPr/>
            <p:nvPr/>
          </p:nvSpPr>
          <p:spPr>
            <a:xfrm>
              <a:off x="438279" y="221673"/>
              <a:ext cx="45600" cy="456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66" name="Google Shape;1266;g216d415fc56_0_133">
            <a:hlinkClick r:id="rId4"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7" name="Google Shape;1267;g216d415fc56_0_133">
            <a:hlinkClick r:id="rId4"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268" name="Google Shape;1268;g216d415fc56_0_133">
            <a:hlinkClick r:id="rId4"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269" name="Google Shape;1269;g216d415fc56_0_133"/>
          <p:cNvGrpSpPr/>
          <p:nvPr/>
        </p:nvGrpSpPr>
        <p:grpSpPr>
          <a:xfrm>
            <a:off x="237678" y="1764517"/>
            <a:ext cx="177883" cy="206002"/>
            <a:chOff x="431322" y="1764517"/>
            <a:chExt cx="177883" cy="206002"/>
          </a:xfrm>
        </p:grpSpPr>
        <p:sp>
          <p:nvSpPr>
            <p:cNvPr id="1270" name="Google Shape;1270;g216d415fc56_0_133">
              <a:hlinkClick r:id="rId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71" name="Google Shape;1271;g216d415fc56_0_133">
              <a:hlinkClick r:id="rId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72" name="Google Shape;1272;g216d415fc56_0_133">
              <a:hlinkClick r:id="rId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273" name="Google Shape;1273;g216d415fc56_0_133"/>
          <p:cNvGrpSpPr/>
          <p:nvPr/>
        </p:nvGrpSpPr>
        <p:grpSpPr>
          <a:xfrm>
            <a:off x="237692" y="2660278"/>
            <a:ext cx="203692" cy="203692"/>
            <a:chOff x="431321" y="3254199"/>
            <a:chExt cx="265500" cy="265500"/>
          </a:xfrm>
        </p:grpSpPr>
        <p:sp>
          <p:nvSpPr>
            <p:cNvPr id="1274" name="Google Shape;1274;g216d415fc56_0_133"/>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5" name="Google Shape;1275;g216d415fc56_0_133"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76" name="Google Shape;1276;g216d415fc56_0_133"/>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277" name="Google Shape;1277;g216d415fc56_0_133"/>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278" name="Google Shape;1278;g216d415fc56_0_133"/>
          <p:cNvGrpSpPr/>
          <p:nvPr/>
        </p:nvGrpSpPr>
        <p:grpSpPr>
          <a:xfrm>
            <a:off x="2161181" y="195309"/>
            <a:ext cx="297955" cy="297955"/>
            <a:chOff x="8892506" y="664914"/>
            <a:chExt cx="209400" cy="209400"/>
          </a:xfrm>
        </p:grpSpPr>
        <p:sp>
          <p:nvSpPr>
            <p:cNvPr id="1279" name="Google Shape;1279;g216d415fc56_0_133">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0" name="Google Shape;1280;g216d415fc56_0_133"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81" name="Google Shape;1281;g216d415fc56_0_133"/>
          <p:cNvGrpSpPr/>
          <p:nvPr/>
        </p:nvGrpSpPr>
        <p:grpSpPr>
          <a:xfrm flipH="1">
            <a:off x="2568241" y="195309"/>
            <a:ext cx="297955" cy="297955"/>
            <a:chOff x="8892506" y="664914"/>
            <a:chExt cx="209400" cy="209400"/>
          </a:xfrm>
        </p:grpSpPr>
        <p:sp>
          <p:nvSpPr>
            <p:cNvPr id="1282" name="Google Shape;1282;g216d415fc56_0_133">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3" name="Google Shape;1283;g216d415fc56_0_133"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84" name="Google Shape;1284;g216d415fc56_0_133">
            <a:hlinkClick r:id="rId4"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5" name="Google Shape;1285;g216d415fc56_0_133"/>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286" name="Google Shape;1286;g216d415fc56_0_133"/>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287" name="Google Shape;1287;g216d415fc56_0_133"/>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288" name="Google Shape;1288;g216d415fc56_0_133"/>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9" name="Google Shape;1289;g216d415fc56_0_133">
            <a:hlinkClick r:id="rId5"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290" name="Google Shape;1290;g216d415fc56_0_133"/>
          <p:cNvGrpSpPr/>
          <p:nvPr/>
        </p:nvGrpSpPr>
        <p:grpSpPr>
          <a:xfrm>
            <a:off x="237678" y="2214773"/>
            <a:ext cx="203700" cy="203700"/>
            <a:chOff x="431322" y="2214773"/>
            <a:chExt cx="203700" cy="203700"/>
          </a:xfrm>
        </p:grpSpPr>
        <p:sp>
          <p:nvSpPr>
            <p:cNvPr id="1291" name="Google Shape;1291;g216d415fc56_0_133">
              <a:hlinkClick r:id="rId5" action="ppaction://hlinksldjump"/>
            </p:cNvPr>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2" name="Google Shape;1292;g216d415fc56_0_133" descr="Add with solid fill">
              <a:hlinkClick r:id="rId5" action="ppaction://hlinksldjump"/>
            </p:cNvPr>
            <p:cNvPicPr preferRelativeResize="0"/>
            <p:nvPr/>
          </p:nvPicPr>
          <p:blipFill rotWithShape="1">
            <a:blip r:embed="rId6">
              <a:alphaModFix/>
            </a:blip>
            <a:srcRect/>
            <a:stretch/>
          </p:blipFill>
          <p:spPr>
            <a:xfrm>
              <a:off x="472263" y="2255714"/>
              <a:ext cx="121788" cy="121788"/>
            </a:xfrm>
            <a:prstGeom prst="rect">
              <a:avLst/>
            </a:prstGeom>
            <a:noFill/>
            <a:ln>
              <a:noFill/>
            </a:ln>
          </p:spPr>
        </p:pic>
      </p:grpSp>
      <p:sp>
        <p:nvSpPr>
          <p:cNvPr id="1293" name="Google Shape;1293;g216d415fc56_0_133">
            <a:hlinkClick r:id="rId4"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294" name="Google Shape;1294;g216d415fc56_0_133"/>
          <p:cNvSpPr txBox="1"/>
          <p:nvPr/>
        </p:nvSpPr>
        <p:spPr>
          <a:xfrm>
            <a:off x="1965150" y="594500"/>
            <a:ext cx="109914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r>
              <a:rPr lang="en-IN" sz="3400" b="0" i="0" u="none" strike="noStrike" cap="none">
                <a:solidFill>
                  <a:srgbClr val="1ED760"/>
                </a:solidFill>
                <a:latin typeface="Poppins Medium"/>
                <a:ea typeface="Poppins Medium"/>
                <a:cs typeface="Poppins Medium"/>
                <a:sym typeface="Poppins Medium"/>
              </a:rPr>
              <a:t>Playlist Generated Using Euclidean Distance</a:t>
            </a:r>
            <a:endParaRPr sz="3400" b="0" i="0" u="none" strike="noStrike" cap="none">
              <a:solidFill>
                <a:srgbClr val="1ED760"/>
              </a:solidFill>
              <a:latin typeface="Poppins Medium"/>
              <a:ea typeface="Poppins Medium"/>
              <a:cs typeface="Poppins Medium"/>
              <a:sym typeface="Poppins Medium"/>
            </a:endParaRPr>
          </a:p>
        </p:txBody>
      </p:sp>
      <p:pic>
        <p:nvPicPr>
          <p:cNvPr id="1295" name="Google Shape;1295;g216d415fc56_0_133"/>
          <p:cNvPicPr preferRelativeResize="0"/>
          <p:nvPr/>
        </p:nvPicPr>
        <p:blipFill rotWithShape="1">
          <a:blip r:embed="rId7">
            <a:alphaModFix/>
          </a:blip>
          <a:srcRect r="6288"/>
          <a:stretch/>
        </p:blipFill>
        <p:spPr>
          <a:xfrm>
            <a:off x="1998725" y="1210100"/>
            <a:ext cx="10158351" cy="558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8548818"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Assumptions and Hypothesis</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1ED760"/>
                </a:solidFill>
                <a:latin typeface="Poppins Medium"/>
                <a:cs typeface="Poppins Medium"/>
              </a:rPr>
              <a:t>Assumptions/ Hypothesis</a:t>
            </a:r>
            <a:endParaRPr lang="en-IN" sz="1200" b="0" i="0" u="none" strike="noStrike" cap="none" dirty="0">
              <a:solidFill>
                <a:srgbClr val="1ED760"/>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6"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6"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6"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B4B5B2"/>
                </a:solidFill>
                <a:latin typeface="Poppins Medium"/>
                <a:cs typeface="Poppins Medium"/>
              </a:rPr>
              <a:t>Model</a:t>
            </a:r>
            <a:endParaRPr lang="en-IN" sz="1200" b="0" i="0" u="none" strike="noStrike" cap="none" dirty="0">
              <a:solidFill>
                <a:srgbClr val="B4B5B2"/>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6"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6"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3016180"/>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We assume that the lyrics in this dataset contain the correct lyrics and they are labelled with the correct genre</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Lyrics from different genres will have specific words and sequences of words that will help classify them into their respective genres</a:t>
            </a:r>
          </a:p>
          <a:p>
            <a:pPr marL="457200" lvl="8"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a:p>
            <a:pPr marL="444500" lvl="5" indent="-342900">
              <a:lnSpc>
                <a:spcPct val="114999"/>
              </a:lnSpc>
              <a:buClr>
                <a:schemeClr val="lt1"/>
              </a:buClr>
              <a:buSzPts val="2000"/>
              <a:buChar char="•"/>
            </a:pPr>
            <a:endParaRPr lang="en-IN" sz="2000" dirty="0">
              <a:solidFill>
                <a:schemeClr val="lt1"/>
              </a:solidFill>
              <a:latin typeface="Poppins"/>
              <a:ea typeface="Poppins"/>
              <a:cs typeface="Poppins"/>
            </a:endParaRPr>
          </a:p>
          <a:p>
            <a:pPr marL="101600">
              <a:lnSpc>
                <a:spcPct val="114999"/>
              </a:lnSpc>
              <a:buClr>
                <a:schemeClr val="lt1"/>
              </a:buClr>
              <a:buSzPts val="2000"/>
            </a:pPr>
            <a:endParaRPr lang="en-IN" sz="2000" dirty="0">
              <a:solidFill>
                <a:schemeClr val="lt1"/>
              </a:solidFill>
              <a:latin typeface="Poppins"/>
              <a:ea typeface="Poppins"/>
              <a:cs typeface="Poppins"/>
            </a:endParaRP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340019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299"/>
        <p:cNvGrpSpPr/>
        <p:nvPr/>
      </p:nvGrpSpPr>
      <p:grpSpPr>
        <a:xfrm>
          <a:off x="0" y="0"/>
          <a:ext cx="0" cy="0"/>
          <a:chOff x="0" y="0"/>
          <a:chExt cx="0" cy="0"/>
        </a:xfrm>
      </p:grpSpPr>
      <p:grpSp>
        <p:nvGrpSpPr>
          <p:cNvPr id="1300" name="Google Shape;1300;g216e92170fa_0_716"/>
          <p:cNvGrpSpPr/>
          <p:nvPr/>
        </p:nvGrpSpPr>
        <p:grpSpPr>
          <a:xfrm>
            <a:off x="400070" y="221666"/>
            <a:ext cx="361219" cy="70242"/>
            <a:chOff x="249382" y="221673"/>
            <a:chExt cx="234497" cy="45600"/>
          </a:xfrm>
        </p:grpSpPr>
        <p:sp>
          <p:nvSpPr>
            <p:cNvPr id="1301" name="Google Shape;1301;g216e92170fa_0_716"/>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2" name="Google Shape;1302;g216e92170fa_0_716"/>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3" name="Google Shape;1303;g216e92170fa_0_716"/>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04" name="Google Shape;1304;g216e92170fa_0_716"/>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5" name="Google Shape;1305;g216e92170fa_0_716"/>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306" name="Google Shape;1306;g216e92170fa_0_716"/>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307" name="Google Shape;1307;g216e92170fa_0_716"/>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8" name="Google Shape;1308;g216e92170fa_0_716"/>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9" name="Google Shape;1309;g216e92170fa_0_716"/>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0" name="Google Shape;1310;g216e92170fa_0_716"/>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1" name="Google Shape;1311;g216e92170fa_0_716"/>
          <p:cNvSpPr txBox="1"/>
          <p:nvPr/>
        </p:nvSpPr>
        <p:spPr>
          <a:xfrm>
            <a:off x="2041350" y="594500"/>
            <a:ext cx="102282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500" b="0" i="0" u="none" strike="noStrike" cap="none">
                <a:solidFill>
                  <a:srgbClr val="1ED760"/>
                </a:solidFill>
                <a:latin typeface="Poppins Medium"/>
                <a:ea typeface="Poppins Medium"/>
                <a:cs typeface="Poppins Medium"/>
                <a:sym typeface="Poppins Medium"/>
              </a:rPr>
              <a:t>Conclusions </a:t>
            </a:r>
            <a:endParaRPr sz="1500" b="0" i="0" u="none" strike="noStrike" cap="none">
              <a:solidFill>
                <a:srgbClr val="000000"/>
              </a:solidFill>
              <a:latin typeface="Arial"/>
              <a:ea typeface="Arial"/>
              <a:cs typeface="Arial"/>
              <a:sym typeface="Arial"/>
            </a:endParaRPr>
          </a:p>
        </p:txBody>
      </p:sp>
      <p:sp>
        <p:nvSpPr>
          <p:cNvPr id="1312" name="Google Shape;1312;g216e92170fa_0_716"/>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3" name="Google Shape;1313;g216e92170fa_0_716"/>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4" name="Google Shape;1314;g216e92170fa_0_716"/>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5" name="Google Shape;1315;g216e92170fa_0_716"/>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6" name="Google Shape;1316;g216e92170fa_0_716">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7" name="Google Shape;1317;g216e92170fa_0_716">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318" name="Google Shape;1318;g216e92170fa_0_716">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319" name="Google Shape;1319;g216e92170fa_0_716"/>
          <p:cNvGrpSpPr/>
          <p:nvPr/>
        </p:nvGrpSpPr>
        <p:grpSpPr>
          <a:xfrm>
            <a:off x="237678" y="1764517"/>
            <a:ext cx="177883" cy="206002"/>
            <a:chOff x="431322" y="1764517"/>
            <a:chExt cx="177883" cy="206002"/>
          </a:xfrm>
        </p:grpSpPr>
        <p:sp>
          <p:nvSpPr>
            <p:cNvPr id="1320" name="Google Shape;1320;g216e92170fa_0_716">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321" name="Google Shape;1321;g216e92170fa_0_716">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322" name="Google Shape;1322;g216e92170fa_0_716">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323" name="Google Shape;1323;g216e92170fa_0_716"/>
          <p:cNvGrpSpPr/>
          <p:nvPr/>
        </p:nvGrpSpPr>
        <p:grpSpPr>
          <a:xfrm>
            <a:off x="237692" y="2660278"/>
            <a:ext cx="203692" cy="203692"/>
            <a:chOff x="431321" y="3254199"/>
            <a:chExt cx="265500" cy="265500"/>
          </a:xfrm>
        </p:grpSpPr>
        <p:sp>
          <p:nvSpPr>
            <p:cNvPr id="1324" name="Google Shape;1324;g216e92170fa_0_716"/>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5" name="Google Shape;1325;g216e92170fa_0_716"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26" name="Google Shape;1326;g216e92170fa_0_716"/>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327" name="Google Shape;1327;g216e92170fa_0_716"/>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328" name="Google Shape;1328;g216e92170fa_0_716"/>
          <p:cNvGrpSpPr/>
          <p:nvPr/>
        </p:nvGrpSpPr>
        <p:grpSpPr>
          <a:xfrm>
            <a:off x="2161181" y="195309"/>
            <a:ext cx="297955" cy="297955"/>
            <a:chOff x="8892506" y="664914"/>
            <a:chExt cx="209400" cy="209400"/>
          </a:xfrm>
        </p:grpSpPr>
        <p:sp>
          <p:nvSpPr>
            <p:cNvPr id="1329" name="Google Shape;1329;g216e92170fa_0_716">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0" name="Google Shape;1330;g216e92170fa_0_716"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31" name="Google Shape;1331;g216e92170fa_0_716"/>
          <p:cNvGrpSpPr/>
          <p:nvPr/>
        </p:nvGrpSpPr>
        <p:grpSpPr>
          <a:xfrm flipH="1">
            <a:off x="2568241" y="195309"/>
            <a:ext cx="297955" cy="297955"/>
            <a:chOff x="8892506" y="664914"/>
            <a:chExt cx="209400" cy="209400"/>
          </a:xfrm>
        </p:grpSpPr>
        <p:sp>
          <p:nvSpPr>
            <p:cNvPr id="1332" name="Google Shape;1332;g216e92170fa_0_716">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3" name="Google Shape;1333;g216e92170fa_0_716"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4" name="Google Shape;1334;g216e92170fa_0_716">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5" name="Google Shape;1335;g216e92170fa_0_716"/>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336" name="Google Shape;1336;g216e92170fa_0_716"/>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7" name="Google Shape;1337;g216e92170fa_0_716"/>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338" name="Google Shape;1338;g216e92170fa_0_716"/>
          <p:cNvGrpSpPr/>
          <p:nvPr/>
        </p:nvGrpSpPr>
        <p:grpSpPr>
          <a:xfrm>
            <a:off x="237678" y="2214773"/>
            <a:ext cx="203700" cy="203700"/>
            <a:chOff x="431322" y="2214773"/>
            <a:chExt cx="203700" cy="203700"/>
          </a:xfrm>
        </p:grpSpPr>
        <p:sp>
          <p:nvSpPr>
            <p:cNvPr id="1339" name="Google Shape;1339;g216e92170fa_0_716"/>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40" name="Google Shape;1340;g216e92170fa_0_716" descr="Add with solid fill"/>
            <p:cNvPicPr preferRelativeResize="0"/>
            <p:nvPr/>
          </p:nvPicPr>
          <p:blipFill rotWithShape="1">
            <a:blip r:embed="rId4">
              <a:alphaModFix/>
            </a:blip>
            <a:srcRect/>
            <a:stretch/>
          </p:blipFill>
          <p:spPr>
            <a:xfrm>
              <a:off x="472263" y="2255714"/>
              <a:ext cx="121788" cy="121788"/>
            </a:xfrm>
            <a:prstGeom prst="rect">
              <a:avLst/>
            </a:prstGeom>
            <a:noFill/>
            <a:ln>
              <a:noFill/>
            </a:ln>
          </p:spPr>
        </p:pic>
      </p:grpSp>
      <p:sp>
        <p:nvSpPr>
          <p:cNvPr id="1341" name="Google Shape;1341;g216e92170fa_0_716"/>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342" name="Google Shape;1342;g216e92170fa_0_716"/>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3" name="Google Shape;1343;g216e92170fa_0_716">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344" name="Google Shape;1344;g216e92170fa_0_716"/>
          <p:cNvSpPr txBox="1"/>
          <p:nvPr/>
        </p:nvSpPr>
        <p:spPr>
          <a:xfrm>
            <a:off x="2207525" y="2075275"/>
            <a:ext cx="8805000" cy="378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a:ea typeface="Poppins"/>
                <a:cs typeface="Poppins"/>
                <a:sym typeface="Poppins"/>
              </a:rPr>
              <a:t>Recommendations:</a:t>
            </a:r>
            <a:endParaRPr sz="22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1" i="0" u="none" strike="noStrike" cap="none">
                <a:solidFill>
                  <a:schemeClr val="lt1"/>
                </a:solidFill>
                <a:latin typeface="Poppins"/>
                <a:ea typeface="Poppins"/>
                <a:cs typeface="Poppins"/>
                <a:sym typeface="Poppins"/>
              </a:rPr>
              <a:t>Popularity based</a:t>
            </a:r>
            <a:r>
              <a:rPr lang="en-IN" sz="2200" b="0" i="0" u="none" strike="noStrike" cap="none">
                <a:solidFill>
                  <a:schemeClr val="lt1"/>
                </a:solidFill>
                <a:latin typeface="Poppins"/>
                <a:ea typeface="Poppins"/>
                <a:cs typeface="Poppins"/>
                <a:sym typeface="Poppins"/>
              </a:rPr>
              <a:t>: for new users that don’t have listening history</a:t>
            </a:r>
            <a:endParaRPr sz="2200" b="0" i="0" u="none" strike="noStrike" cap="none">
              <a:solidFill>
                <a:schemeClr val="lt1"/>
              </a:solidFill>
              <a:latin typeface="Poppins"/>
              <a:ea typeface="Poppins"/>
              <a:cs typeface="Poppins"/>
              <a:sym typeface="Poppins"/>
            </a:endParaRPr>
          </a:p>
          <a:p>
            <a:pPr marL="9144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1" i="0" u="none" strike="noStrike" cap="none">
                <a:solidFill>
                  <a:schemeClr val="lt1"/>
                </a:solidFill>
                <a:latin typeface="Poppins"/>
                <a:ea typeface="Poppins"/>
                <a:cs typeface="Poppins"/>
                <a:sym typeface="Poppins"/>
              </a:rPr>
              <a:t>Lyrics based</a:t>
            </a:r>
            <a:r>
              <a:rPr lang="en-IN" sz="2200" b="0" i="0" u="none" strike="noStrike" cap="none">
                <a:solidFill>
                  <a:schemeClr val="lt1"/>
                </a:solidFill>
                <a:latin typeface="Poppins"/>
                <a:ea typeface="Poppins"/>
                <a:cs typeface="Poppins"/>
                <a:sym typeface="Poppins"/>
              </a:rPr>
              <a:t>: when people are listening to one song, we can recommend others with a similar theme</a:t>
            </a:r>
            <a:endParaRPr sz="2200" b="0" i="0" u="none" strike="noStrike" cap="none">
              <a:solidFill>
                <a:schemeClr val="lt1"/>
              </a:solidFill>
              <a:latin typeface="Poppins"/>
              <a:ea typeface="Poppins"/>
              <a:cs typeface="Poppins"/>
              <a:sym typeface="Poppins"/>
            </a:endParaRPr>
          </a:p>
          <a:p>
            <a:pPr marL="9144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1" i="0" u="none" strike="noStrike" cap="none">
                <a:solidFill>
                  <a:schemeClr val="lt1"/>
                </a:solidFill>
                <a:latin typeface="Poppins"/>
                <a:ea typeface="Poppins"/>
                <a:cs typeface="Poppins"/>
                <a:sym typeface="Poppins"/>
              </a:rPr>
              <a:t>Features based</a:t>
            </a:r>
            <a:r>
              <a:rPr lang="en-IN" sz="2200" b="0" i="0" u="none" strike="noStrike" cap="none">
                <a:solidFill>
                  <a:schemeClr val="lt1"/>
                </a:solidFill>
                <a:latin typeface="Poppins"/>
                <a:ea typeface="Poppins"/>
                <a:cs typeface="Poppins"/>
                <a:sym typeface="Poppins"/>
              </a:rPr>
              <a:t>: will recommend a new playlist, based on your current one</a:t>
            </a:r>
            <a:endParaRPr sz="25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348"/>
        <p:cNvGrpSpPr/>
        <p:nvPr/>
      </p:nvGrpSpPr>
      <p:grpSpPr>
        <a:xfrm>
          <a:off x="0" y="0"/>
          <a:ext cx="0" cy="0"/>
          <a:chOff x="0" y="0"/>
          <a:chExt cx="0" cy="0"/>
        </a:xfrm>
      </p:grpSpPr>
      <p:sp>
        <p:nvSpPr>
          <p:cNvPr id="1349" name="Google Shape;1349;g2174f3eacd5_1_0"/>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1350" name="Google Shape;1350;g2174f3eacd5_1_0"/>
          <p:cNvGrpSpPr/>
          <p:nvPr/>
        </p:nvGrpSpPr>
        <p:grpSpPr>
          <a:xfrm>
            <a:off x="400070" y="221666"/>
            <a:ext cx="361219" cy="70242"/>
            <a:chOff x="249382" y="221673"/>
            <a:chExt cx="234497" cy="45600"/>
          </a:xfrm>
        </p:grpSpPr>
        <p:sp>
          <p:nvSpPr>
            <p:cNvPr id="1351" name="Google Shape;1351;g2174f3eacd5_1_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2" name="Google Shape;1352;g2174f3eacd5_1_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3" name="Google Shape;1353;g2174f3eacd5_1_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54" name="Google Shape;1354;g2174f3eacd5_1_0"/>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5" name="Google Shape;1355;g2174f3eacd5_1_0"/>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356" name="Google Shape;1356;g2174f3eacd5_1_0"/>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7" name="Google Shape;1357;g2174f3eacd5_1_0"/>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8" name="Google Shape;1358;g2174f3eacd5_1_0"/>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9" name="Google Shape;1359;g2174f3eacd5_1_0"/>
          <p:cNvSpPr txBox="1"/>
          <p:nvPr/>
        </p:nvSpPr>
        <p:spPr>
          <a:xfrm>
            <a:off x="2041350" y="594500"/>
            <a:ext cx="10044900" cy="6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3300" b="0" i="0" u="none" strike="noStrike" cap="none">
                <a:solidFill>
                  <a:srgbClr val="1ED760"/>
                </a:solidFill>
                <a:latin typeface="Poppins Medium"/>
                <a:ea typeface="Poppins Medium"/>
                <a:cs typeface="Poppins Medium"/>
                <a:sym typeface="Poppins Medium"/>
              </a:rPr>
              <a:t>Our Recommendation Systems Value Add</a:t>
            </a:r>
            <a:endParaRPr sz="1100" b="0" i="0" u="none" strike="noStrike" cap="none">
              <a:solidFill>
                <a:srgbClr val="000000"/>
              </a:solidFill>
              <a:latin typeface="Arial"/>
              <a:ea typeface="Arial"/>
              <a:cs typeface="Arial"/>
              <a:sym typeface="Arial"/>
            </a:endParaRPr>
          </a:p>
        </p:txBody>
      </p:sp>
      <p:sp>
        <p:nvSpPr>
          <p:cNvPr id="1360" name="Google Shape;1360;g2174f3eacd5_1_0"/>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1" name="Google Shape;1361;g2174f3eacd5_1_0"/>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2" name="Google Shape;1362;g2174f3eacd5_1_0"/>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3" name="Google Shape;1363;g2174f3eacd5_1_0"/>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4" name="Google Shape;1364;g2174f3eacd5_1_0">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5" name="Google Shape;1365;g2174f3eacd5_1_0">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366" name="Google Shape;1366;g2174f3eacd5_1_0">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367" name="Google Shape;1367;g2174f3eacd5_1_0"/>
          <p:cNvGrpSpPr/>
          <p:nvPr/>
        </p:nvGrpSpPr>
        <p:grpSpPr>
          <a:xfrm>
            <a:off x="237678" y="1764517"/>
            <a:ext cx="177883" cy="206002"/>
            <a:chOff x="431322" y="1764517"/>
            <a:chExt cx="177883" cy="206002"/>
          </a:xfrm>
        </p:grpSpPr>
        <p:sp>
          <p:nvSpPr>
            <p:cNvPr id="1368" name="Google Shape;1368;g2174f3eacd5_1_0">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369" name="Google Shape;1369;g2174f3eacd5_1_0">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370" name="Google Shape;1370;g2174f3eacd5_1_0">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1371" name="Google Shape;1371;g2174f3eacd5_1_0">
            <a:hlinkClick r:id="rId4" action="ppaction://hlinksldjump"/>
          </p:cNvPr>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Our Data</a:t>
            </a:r>
            <a:endParaRPr sz="1400" b="0" i="0" u="none" strike="noStrike" cap="none">
              <a:solidFill>
                <a:srgbClr val="000000"/>
              </a:solidFill>
              <a:latin typeface="Arial"/>
              <a:ea typeface="Arial"/>
              <a:cs typeface="Arial"/>
              <a:sym typeface="Arial"/>
            </a:endParaRPr>
          </a:p>
        </p:txBody>
      </p:sp>
      <p:grpSp>
        <p:nvGrpSpPr>
          <p:cNvPr id="1372" name="Google Shape;1372;g2174f3eacd5_1_0"/>
          <p:cNvGrpSpPr/>
          <p:nvPr/>
        </p:nvGrpSpPr>
        <p:grpSpPr>
          <a:xfrm>
            <a:off x="237678" y="2214773"/>
            <a:ext cx="203700" cy="203700"/>
            <a:chOff x="431322" y="2214773"/>
            <a:chExt cx="203700" cy="203700"/>
          </a:xfrm>
        </p:grpSpPr>
        <p:sp>
          <p:nvSpPr>
            <p:cNvPr id="1373" name="Google Shape;1373;g2174f3eacd5_1_0">
              <a:hlinkClick r:id="rId4"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74" name="Google Shape;1374;g2174f3eacd5_1_0"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1375" name="Google Shape;1375;g2174f3eacd5_1_0"/>
          <p:cNvGrpSpPr/>
          <p:nvPr/>
        </p:nvGrpSpPr>
        <p:grpSpPr>
          <a:xfrm>
            <a:off x="237692" y="2660278"/>
            <a:ext cx="203692" cy="203692"/>
            <a:chOff x="431321" y="3254199"/>
            <a:chExt cx="265500" cy="265500"/>
          </a:xfrm>
        </p:grpSpPr>
        <p:sp>
          <p:nvSpPr>
            <p:cNvPr id="1376" name="Google Shape;1376;g2174f3eacd5_1_0"/>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7" name="Google Shape;1377;g2174f3eacd5_1_0"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78" name="Google Shape;1378;g2174f3eacd5_1_0"/>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379" name="Google Shape;1379;g2174f3eacd5_1_0"/>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380" name="Google Shape;1380;g2174f3eacd5_1_0"/>
          <p:cNvGrpSpPr/>
          <p:nvPr/>
        </p:nvGrpSpPr>
        <p:grpSpPr>
          <a:xfrm>
            <a:off x="2161181" y="195309"/>
            <a:ext cx="297955" cy="297955"/>
            <a:chOff x="8892506" y="664914"/>
            <a:chExt cx="209400" cy="209400"/>
          </a:xfrm>
        </p:grpSpPr>
        <p:sp>
          <p:nvSpPr>
            <p:cNvPr id="1381" name="Google Shape;1381;g2174f3eacd5_1_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2" name="Google Shape;1382;g2174f3eacd5_1_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83" name="Google Shape;1383;g2174f3eacd5_1_0"/>
          <p:cNvGrpSpPr/>
          <p:nvPr/>
        </p:nvGrpSpPr>
        <p:grpSpPr>
          <a:xfrm flipH="1">
            <a:off x="2568241" y="195309"/>
            <a:ext cx="297955" cy="297955"/>
            <a:chOff x="8892506" y="664914"/>
            <a:chExt cx="209400" cy="209400"/>
          </a:xfrm>
        </p:grpSpPr>
        <p:sp>
          <p:nvSpPr>
            <p:cNvPr id="1384" name="Google Shape;1384;g2174f3eacd5_1_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5" name="Google Shape;1385;g2174f3eacd5_1_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86" name="Google Shape;1386;g2174f3eacd5_1_0">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7" name="Google Shape;1387;g2174f3eacd5_1_0">
            <a:hlinkClick r:id="rId4" action="ppaction://hlinksldjump"/>
          </p:cNvPr>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388" name="Google Shape;1388;g2174f3eacd5_1_0">
            <a:hlinkClick r:id="rId4" action="ppaction://hlinksldjump"/>
          </p:cNvPr>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9" name="Google Shape;1389;g2174f3eacd5_1_0"/>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390" name="Google Shape;1390;g2174f3eacd5_1_0"/>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1" name="Google Shape;1391;g2174f3eacd5_1_0">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392" name="Google Shape;1392;g2174f3eacd5_1_0"/>
          <p:cNvSpPr/>
          <p:nvPr/>
        </p:nvSpPr>
        <p:spPr>
          <a:xfrm>
            <a:off x="1963800" y="1500825"/>
            <a:ext cx="10228200" cy="53571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3" name="Google Shape;1393;g2174f3eacd5_1_0"/>
          <p:cNvSpPr txBox="1"/>
          <p:nvPr/>
        </p:nvSpPr>
        <p:spPr>
          <a:xfrm>
            <a:off x="2154900" y="1764525"/>
            <a:ext cx="9477000" cy="44790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chemeClr val="lt1"/>
              </a:buClr>
              <a:buSzPts val="1900"/>
              <a:buFont typeface="Calibri"/>
              <a:buAutoNum type="arabicPeriod"/>
            </a:pPr>
            <a:r>
              <a:rPr lang="en-IN" sz="1900" b="1" i="0" u="none" strike="noStrike" cap="none">
                <a:solidFill>
                  <a:srgbClr val="1ED760"/>
                </a:solidFill>
                <a:latin typeface="Calibri"/>
                <a:ea typeface="Calibri"/>
                <a:cs typeface="Calibri"/>
                <a:sym typeface="Calibri"/>
              </a:rPr>
              <a:t>Increase User Retention</a:t>
            </a:r>
            <a:r>
              <a:rPr lang="en-IN" sz="1900" b="1" i="0" u="none" strike="noStrike" cap="none">
                <a:solidFill>
                  <a:schemeClr val="lt1"/>
                </a:solidFill>
                <a:latin typeface="Calibri"/>
                <a:ea typeface="Calibri"/>
                <a:cs typeface="Calibri"/>
                <a:sym typeface="Calibri"/>
              </a:rPr>
              <a:t>: </a:t>
            </a:r>
            <a:r>
              <a:rPr lang="en-IN" sz="1900" b="0" i="0" u="none" strike="noStrike" cap="none">
                <a:solidFill>
                  <a:schemeClr val="lt1"/>
                </a:solidFill>
                <a:latin typeface="Calibri"/>
                <a:ea typeface="Calibri"/>
                <a:cs typeface="Calibri"/>
                <a:sym typeface="Calibri"/>
              </a:rPr>
              <a:t>Spotify can keep users engaged and coming back to the platform in order to build loyal user base</a:t>
            </a:r>
            <a:endParaRPr sz="1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lt1"/>
              </a:solidFill>
              <a:latin typeface="Calibri"/>
              <a:ea typeface="Calibri"/>
              <a:cs typeface="Calibri"/>
              <a:sym typeface="Calibri"/>
            </a:endParaRPr>
          </a:p>
          <a:p>
            <a:pPr marL="457200" marR="0" lvl="0" indent="-349250" algn="l" rtl="0">
              <a:lnSpc>
                <a:spcPct val="100000"/>
              </a:lnSpc>
              <a:spcBef>
                <a:spcPts val="0"/>
              </a:spcBef>
              <a:spcAft>
                <a:spcPts val="0"/>
              </a:spcAft>
              <a:buClr>
                <a:schemeClr val="lt1"/>
              </a:buClr>
              <a:buSzPts val="1900"/>
              <a:buFont typeface="Calibri"/>
              <a:buAutoNum type="arabicPeriod"/>
            </a:pPr>
            <a:r>
              <a:rPr lang="en-IN" sz="1900" b="1" i="0" u="none" strike="noStrike" cap="none">
                <a:solidFill>
                  <a:srgbClr val="1ED760"/>
                </a:solidFill>
                <a:latin typeface="Calibri"/>
                <a:ea typeface="Calibri"/>
                <a:cs typeface="Calibri"/>
                <a:sym typeface="Calibri"/>
              </a:rPr>
              <a:t>Improved User Satisfaction</a:t>
            </a:r>
            <a:r>
              <a:rPr lang="en-IN" sz="1900" b="1" i="0" u="none" strike="noStrike" cap="none">
                <a:solidFill>
                  <a:schemeClr val="lt1"/>
                </a:solidFill>
                <a:latin typeface="Calibri"/>
                <a:ea typeface="Calibri"/>
                <a:cs typeface="Calibri"/>
                <a:sym typeface="Calibri"/>
              </a:rPr>
              <a:t>: </a:t>
            </a:r>
            <a:r>
              <a:rPr lang="en-IN" sz="1900" b="0" i="0" u="none" strike="noStrike" cap="none">
                <a:solidFill>
                  <a:schemeClr val="lt1"/>
                </a:solidFill>
                <a:latin typeface="Calibri"/>
                <a:ea typeface="Calibri"/>
                <a:cs typeface="Calibri"/>
                <a:sym typeface="Calibri"/>
              </a:rPr>
              <a:t>This can lead to more positive brand image</a:t>
            </a:r>
            <a:endParaRPr sz="19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457200" marR="0" lvl="0" indent="-349250" algn="l" rtl="0">
              <a:lnSpc>
                <a:spcPct val="100000"/>
              </a:lnSpc>
              <a:spcBef>
                <a:spcPts val="0"/>
              </a:spcBef>
              <a:spcAft>
                <a:spcPts val="0"/>
              </a:spcAft>
              <a:buClr>
                <a:schemeClr val="lt1"/>
              </a:buClr>
              <a:buSzPts val="1900"/>
              <a:buFont typeface="Calibri"/>
              <a:buAutoNum type="arabicPeriod"/>
            </a:pPr>
            <a:r>
              <a:rPr lang="en-IN" sz="1900" b="1" i="0" u="none" strike="noStrike" cap="none">
                <a:solidFill>
                  <a:srgbClr val="1ED760"/>
                </a:solidFill>
                <a:latin typeface="Calibri"/>
                <a:ea typeface="Calibri"/>
                <a:cs typeface="Calibri"/>
                <a:sym typeface="Calibri"/>
              </a:rPr>
              <a:t>Increased Revenue</a:t>
            </a:r>
            <a:r>
              <a:rPr lang="en-IN" sz="1900" b="1" i="0" u="none" strike="noStrike" cap="none">
                <a:solidFill>
                  <a:schemeClr val="lt1"/>
                </a:solidFill>
                <a:latin typeface="Calibri"/>
                <a:ea typeface="Calibri"/>
                <a:cs typeface="Calibri"/>
                <a:sym typeface="Calibri"/>
              </a:rPr>
              <a:t>: </a:t>
            </a:r>
            <a:r>
              <a:rPr lang="en-IN" sz="1900" b="0" i="0" u="none" strike="noStrike" cap="none">
                <a:solidFill>
                  <a:schemeClr val="lt1"/>
                </a:solidFill>
                <a:latin typeface="Calibri"/>
                <a:ea typeface="Calibri"/>
                <a:cs typeface="Calibri"/>
                <a:sym typeface="Calibri"/>
              </a:rPr>
              <a:t>If more users are on platform that can lead to increased revenue through advertising and subscription fees.</a:t>
            </a:r>
            <a:endParaRPr sz="19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457200" marR="0" lvl="0" indent="-349250" algn="l" rtl="0">
              <a:lnSpc>
                <a:spcPct val="100000"/>
              </a:lnSpc>
              <a:spcBef>
                <a:spcPts val="0"/>
              </a:spcBef>
              <a:spcAft>
                <a:spcPts val="0"/>
              </a:spcAft>
              <a:buClr>
                <a:schemeClr val="lt1"/>
              </a:buClr>
              <a:buSzPts val="1900"/>
              <a:buFont typeface="Calibri"/>
              <a:buAutoNum type="arabicPeriod"/>
            </a:pPr>
            <a:r>
              <a:rPr lang="en-IN" sz="1900" b="1" i="0" u="none" strike="noStrike" cap="none">
                <a:solidFill>
                  <a:srgbClr val="1ED760"/>
                </a:solidFill>
                <a:latin typeface="Calibri"/>
                <a:ea typeface="Calibri"/>
                <a:cs typeface="Calibri"/>
                <a:sym typeface="Calibri"/>
              </a:rPr>
              <a:t>Competitive Advantage:</a:t>
            </a:r>
            <a:r>
              <a:rPr lang="en-IN" sz="1900" b="1" i="0" u="none" strike="noStrike" cap="none">
                <a:solidFill>
                  <a:schemeClr val="lt1"/>
                </a:solidFill>
                <a:latin typeface="Calibri"/>
                <a:ea typeface="Calibri"/>
                <a:cs typeface="Calibri"/>
                <a:sym typeface="Calibri"/>
              </a:rPr>
              <a:t> </a:t>
            </a:r>
            <a:r>
              <a:rPr lang="en-IN" sz="1900" b="0" i="0" u="none" strike="noStrike" cap="none">
                <a:solidFill>
                  <a:schemeClr val="lt1"/>
                </a:solidFill>
                <a:latin typeface="Calibri"/>
                <a:ea typeface="Calibri"/>
                <a:cs typeface="Calibri"/>
                <a:sym typeface="Calibri"/>
              </a:rPr>
              <a:t>By offering personalized recommendations that other platforms cannot match, Spotify can maintain a competitive advantage and attract new users.</a:t>
            </a:r>
            <a:endParaRPr sz="19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lt1"/>
              </a:solidFill>
              <a:latin typeface="Calibri"/>
              <a:ea typeface="Calibri"/>
              <a:cs typeface="Calibri"/>
              <a:sym typeface="Calibri"/>
            </a:endParaRPr>
          </a:p>
          <a:p>
            <a:pPr marL="457200" marR="0" lvl="0" indent="-349250" algn="l" rtl="0">
              <a:lnSpc>
                <a:spcPct val="100000"/>
              </a:lnSpc>
              <a:spcBef>
                <a:spcPts val="0"/>
              </a:spcBef>
              <a:spcAft>
                <a:spcPts val="0"/>
              </a:spcAft>
              <a:buClr>
                <a:schemeClr val="lt1"/>
              </a:buClr>
              <a:buSzPts val="1900"/>
              <a:buFont typeface="Calibri"/>
              <a:buAutoNum type="arabicPeriod"/>
            </a:pPr>
            <a:r>
              <a:rPr lang="en-IN" sz="1900" b="1" i="0" u="none" strike="noStrike" cap="none">
                <a:solidFill>
                  <a:srgbClr val="1ED760"/>
                </a:solidFill>
                <a:latin typeface="Calibri"/>
                <a:ea typeface="Calibri"/>
                <a:cs typeface="Calibri"/>
                <a:sym typeface="Calibri"/>
              </a:rPr>
              <a:t>Switching Cost</a:t>
            </a:r>
            <a:r>
              <a:rPr lang="en-IN" sz="1900" b="1" i="0" u="none" strike="noStrike" cap="none">
                <a:solidFill>
                  <a:schemeClr val="lt1"/>
                </a:solidFill>
                <a:latin typeface="Calibri"/>
                <a:ea typeface="Calibri"/>
                <a:cs typeface="Calibri"/>
                <a:sym typeface="Calibri"/>
              </a:rPr>
              <a:t>: </a:t>
            </a:r>
            <a:r>
              <a:rPr lang="en-IN" sz="1900" b="0" i="0" u="none" strike="noStrike" cap="none">
                <a:solidFill>
                  <a:schemeClr val="lt1"/>
                </a:solidFill>
                <a:latin typeface="Calibri"/>
                <a:ea typeface="Calibri"/>
                <a:cs typeface="Calibri"/>
                <a:sym typeface="Calibri"/>
              </a:rPr>
              <a:t> Because of our recommendation systems, more users may become attached to the platform, making it more difficult for the users to switch to another music platform. This can increase switching costs for users, as they may have to start from scratch with a new platform and build up their preferences.</a:t>
            </a:r>
            <a:endParaRPr sz="1900" b="0" i="0" u="none" strike="noStrike" cap="non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12" scaled="0"/>
        </a:gradFill>
        <a:effectLst/>
      </p:bgPr>
    </p:bg>
    <p:spTree>
      <p:nvGrpSpPr>
        <p:cNvPr id="1" name="Shape 1397"/>
        <p:cNvGrpSpPr/>
        <p:nvPr/>
      </p:nvGrpSpPr>
      <p:grpSpPr>
        <a:xfrm>
          <a:off x="0" y="0"/>
          <a:ext cx="0" cy="0"/>
          <a:chOff x="0" y="0"/>
          <a:chExt cx="0" cy="0"/>
        </a:xfrm>
      </p:grpSpPr>
      <p:grpSp>
        <p:nvGrpSpPr>
          <p:cNvPr id="1398" name="Google Shape;1398;g1b68ecf4afa_0_912"/>
          <p:cNvGrpSpPr/>
          <p:nvPr/>
        </p:nvGrpSpPr>
        <p:grpSpPr>
          <a:xfrm>
            <a:off x="400070" y="221666"/>
            <a:ext cx="361219" cy="70242"/>
            <a:chOff x="249382" y="221673"/>
            <a:chExt cx="234497" cy="45600"/>
          </a:xfrm>
        </p:grpSpPr>
        <p:sp>
          <p:nvSpPr>
            <p:cNvPr id="1399" name="Google Shape;1399;g1b68ecf4afa_0_912"/>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0" name="Google Shape;1400;g1b68ecf4afa_0_912"/>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1" name="Google Shape;1401;g1b68ecf4afa_0_912"/>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02" name="Google Shape;1402;g1b68ecf4afa_0_912"/>
          <p:cNvSpPr/>
          <p:nvPr/>
        </p:nvSpPr>
        <p:spPr>
          <a:xfrm>
            <a:off x="10428440" y="197299"/>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3" name="Google Shape;1403;g1b68ecf4afa_0_912"/>
          <p:cNvSpPr txBox="1"/>
          <p:nvPr/>
        </p:nvSpPr>
        <p:spPr>
          <a:xfrm>
            <a:off x="10659597" y="232101"/>
            <a:ext cx="79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Group 2</a:t>
            </a:r>
            <a:endParaRPr sz="1200" b="0" i="0" u="none" strike="noStrike" cap="none">
              <a:solidFill>
                <a:schemeClr val="lt1"/>
              </a:solidFill>
              <a:latin typeface="Poppins Medium"/>
              <a:ea typeface="Poppins Medium"/>
              <a:cs typeface="Poppins Medium"/>
              <a:sym typeface="Poppins Medium"/>
            </a:endParaRPr>
          </a:p>
        </p:txBody>
      </p:sp>
      <p:sp>
        <p:nvSpPr>
          <p:cNvPr id="1404" name="Google Shape;1404;g1b68ecf4afa_0_912"/>
          <p:cNvSpPr/>
          <p:nvPr/>
        </p:nvSpPr>
        <p:spPr>
          <a:xfrm>
            <a:off x="-14159" y="0"/>
            <a:ext cx="1963800" cy="68745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405" name="Google Shape;1405;g1b68ecf4afa_0_912"/>
          <p:cNvSpPr/>
          <p:nvPr/>
        </p:nvSpPr>
        <p:spPr>
          <a:xfrm>
            <a:off x="10465928" y="225186"/>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6" name="Google Shape;1406;g1b68ecf4afa_0_912"/>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7" name="Google Shape;1407;g1b68ecf4afa_0_912"/>
          <p:cNvSpPr/>
          <p:nvPr/>
        </p:nvSpPr>
        <p:spPr>
          <a:xfrm rot="3603483">
            <a:off x="11583188" y="291478"/>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8" name="Google Shape;1408;g1b68ecf4afa_0_912"/>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9" name="Google Shape;1409;g1b68ecf4afa_0_912"/>
          <p:cNvSpPr txBox="1"/>
          <p:nvPr/>
        </p:nvSpPr>
        <p:spPr>
          <a:xfrm>
            <a:off x="2041350" y="594500"/>
            <a:ext cx="10228200" cy="75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300" b="0" i="0" u="none" strike="noStrike" cap="none">
                <a:solidFill>
                  <a:srgbClr val="1ED760"/>
                </a:solidFill>
                <a:latin typeface="Poppins Medium"/>
                <a:ea typeface="Poppins Medium"/>
                <a:cs typeface="Poppins Medium"/>
                <a:sym typeface="Poppins Medium"/>
              </a:rPr>
              <a:t>Future Improvements</a:t>
            </a:r>
            <a:endParaRPr sz="1300" b="0" i="0" u="none" strike="noStrike" cap="none">
              <a:solidFill>
                <a:srgbClr val="000000"/>
              </a:solidFill>
              <a:latin typeface="Arial"/>
              <a:ea typeface="Arial"/>
              <a:cs typeface="Arial"/>
              <a:sym typeface="Arial"/>
            </a:endParaRPr>
          </a:p>
        </p:txBody>
      </p:sp>
      <p:sp>
        <p:nvSpPr>
          <p:cNvPr id="1410" name="Google Shape;1410;g1b68ecf4afa_0_912"/>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1" name="Google Shape;1411;g1b68ecf4afa_0_912"/>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2" name="Google Shape;1412;g1b68ecf4afa_0_912"/>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3" name="Google Shape;1413;g1b68ecf4afa_0_912"/>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4" name="Google Shape;1414;g1b68ecf4afa_0_912">
            <a:hlinkClick r:id="rId3" action="ppaction://hlinksldjump"/>
          </p:cNvPr>
          <p:cNvSpPr/>
          <p:nvPr/>
        </p:nvSpPr>
        <p:spPr>
          <a:xfrm>
            <a:off x="206435"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5" name="Google Shape;1415;g1b68ecf4afa_0_912">
            <a:hlinkClick r:id="rId3" action="ppaction://hlinksldjump"/>
          </p:cNvPr>
          <p:cNvSpPr txBox="1"/>
          <p:nvPr/>
        </p:nvSpPr>
        <p:spPr>
          <a:xfrm>
            <a:off x="503551" y="130270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accent3"/>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1416" name="Google Shape;1416;g1b68ecf4afa_0_912">
            <a:hlinkClick r:id="rId3" action="ppaction://hlinksldjump"/>
          </p:cNvPr>
          <p:cNvSpPr txBox="1"/>
          <p:nvPr/>
        </p:nvSpPr>
        <p:spPr>
          <a:xfrm>
            <a:off x="503552" y="1676483"/>
            <a:ext cx="105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Problem</a:t>
            </a:r>
            <a:r>
              <a:rPr lang="en-IN" sz="1200" b="0" i="0" u="none" strike="noStrike" cap="none">
                <a:solidFill>
                  <a:srgbClr val="1ED760"/>
                </a:solidFill>
                <a:latin typeface="Poppins Medium"/>
                <a:ea typeface="Poppins Medium"/>
                <a:cs typeface="Poppins Medium"/>
                <a:sym typeface="Poppins Medium"/>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Statement</a:t>
            </a:r>
            <a:endParaRPr sz="1200" b="0" i="0" u="none" strike="noStrike" cap="none">
              <a:solidFill>
                <a:srgbClr val="B4B5B2"/>
              </a:solidFill>
              <a:latin typeface="Poppins Medium"/>
              <a:ea typeface="Poppins Medium"/>
              <a:cs typeface="Poppins Medium"/>
              <a:sym typeface="Poppins Medium"/>
            </a:endParaRPr>
          </a:p>
        </p:txBody>
      </p:sp>
      <p:grpSp>
        <p:nvGrpSpPr>
          <p:cNvPr id="1417" name="Google Shape;1417;g1b68ecf4afa_0_912"/>
          <p:cNvGrpSpPr/>
          <p:nvPr/>
        </p:nvGrpSpPr>
        <p:grpSpPr>
          <a:xfrm>
            <a:off x="237678" y="1764517"/>
            <a:ext cx="177883" cy="206002"/>
            <a:chOff x="431322" y="1764517"/>
            <a:chExt cx="177883" cy="206002"/>
          </a:xfrm>
        </p:grpSpPr>
        <p:sp>
          <p:nvSpPr>
            <p:cNvPr id="1418" name="Google Shape;1418;g1b68ecf4afa_0_912">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419" name="Google Shape;1419;g1b68ecf4afa_0_912">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420" name="Google Shape;1420;g1b68ecf4afa_0_912">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grpSp>
        <p:nvGrpSpPr>
          <p:cNvPr id="1421" name="Google Shape;1421;g1b68ecf4afa_0_912"/>
          <p:cNvGrpSpPr/>
          <p:nvPr/>
        </p:nvGrpSpPr>
        <p:grpSpPr>
          <a:xfrm>
            <a:off x="237692" y="2660278"/>
            <a:ext cx="203692" cy="203692"/>
            <a:chOff x="431321" y="3254199"/>
            <a:chExt cx="265500" cy="265500"/>
          </a:xfrm>
        </p:grpSpPr>
        <p:sp>
          <p:nvSpPr>
            <p:cNvPr id="1422" name="Google Shape;1422;g1b68ecf4afa_0_912"/>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3" name="Google Shape;1423;g1b68ecf4afa_0_912" descr="Heart with solid fill"/>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24" name="Google Shape;1424;g1b68ecf4afa_0_912"/>
          <p:cNvSpPr txBox="1"/>
          <p:nvPr/>
        </p:nvSpPr>
        <p:spPr>
          <a:xfrm>
            <a:off x="503551" y="2649959"/>
            <a:ext cx="145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Exploration</a:t>
            </a:r>
            <a:endParaRPr sz="1400" b="0" i="0" u="none" strike="noStrike" cap="none">
              <a:solidFill>
                <a:srgbClr val="000000"/>
              </a:solidFill>
              <a:latin typeface="Arial"/>
              <a:ea typeface="Arial"/>
              <a:cs typeface="Arial"/>
              <a:sym typeface="Arial"/>
            </a:endParaRPr>
          </a:p>
        </p:txBody>
      </p:sp>
      <p:cxnSp>
        <p:nvCxnSpPr>
          <p:cNvPr id="1425" name="Google Shape;1425;g1b68ecf4afa_0_912"/>
          <p:cNvCxnSpPr/>
          <p:nvPr/>
        </p:nvCxnSpPr>
        <p:spPr>
          <a:xfrm>
            <a:off x="143879" y="3203103"/>
            <a:ext cx="1410600" cy="0"/>
          </a:xfrm>
          <a:prstGeom prst="straightConnector1">
            <a:avLst/>
          </a:prstGeom>
          <a:noFill/>
          <a:ln w="9525" cap="flat" cmpd="sng">
            <a:solidFill>
              <a:srgbClr val="555554"/>
            </a:solidFill>
            <a:prstDash val="solid"/>
            <a:miter lim="800000"/>
            <a:headEnd type="none" w="sm" len="sm"/>
            <a:tailEnd type="none" w="sm" len="sm"/>
          </a:ln>
        </p:spPr>
      </p:cxnSp>
      <p:grpSp>
        <p:nvGrpSpPr>
          <p:cNvPr id="1426" name="Google Shape;1426;g1b68ecf4afa_0_912"/>
          <p:cNvGrpSpPr/>
          <p:nvPr/>
        </p:nvGrpSpPr>
        <p:grpSpPr>
          <a:xfrm>
            <a:off x="2161181" y="195309"/>
            <a:ext cx="297955" cy="297955"/>
            <a:chOff x="8892506" y="664914"/>
            <a:chExt cx="209400" cy="209400"/>
          </a:xfrm>
        </p:grpSpPr>
        <p:sp>
          <p:nvSpPr>
            <p:cNvPr id="1427" name="Google Shape;1427;g1b68ecf4afa_0_912">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8" name="Google Shape;1428;g1b68ecf4afa_0_912"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29" name="Google Shape;1429;g1b68ecf4afa_0_912"/>
          <p:cNvGrpSpPr/>
          <p:nvPr/>
        </p:nvGrpSpPr>
        <p:grpSpPr>
          <a:xfrm flipH="1">
            <a:off x="2568241" y="195309"/>
            <a:ext cx="297955" cy="297955"/>
            <a:chOff x="8892506" y="664914"/>
            <a:chExt cx="209400" cy="209400"/>
          </a:xfrm>
        </p:grpSpPr>
        <p:sp>
          <p:nvSpPr>
            <p:cNvPr id="1430" name="Google Shape;1430;g1b68ecf4afa_0_912">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1" name="Google Shape;1431;g1b68ecf4afa_0_912"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2" name="Google Shape;1432;g1b68ecf4afa_0_912">
            <a:hlinkClick r:id="rId3" action="ppaction://hlinksldjump"/>
          </p:cNvPr>
          <p:cNvSpPr/>
          <p:nvPr/>
        </p:nvSpPr>
        <p:spPr>
          <a:xfrm>
            <a:off x="211834"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3" name="Google Shape;1433;g1b68ecf4afa_0_912"/>
          <p:cNvSpPr txBox="1"/>
          <p:nvPr/>
        </p:nvSpPr>
        <p:spPr>
          <a:xfrm>
            <a:off x="503551" y="3932014"/>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Conclusions</a:t>
            </a:r>
            <a:endParaRPr sz="1400" b="0" i="0" u="none" strike="noStrike" cap="none">
              <a:solidFill>
                <a:srgbClr val="000000"/>
              </a:solidFill>
              <a:latin typeface="Arial"/>
              <a:ea typeface="Arial"/>
              <a:cs typeface="Arial"/>
              <a:sym typeface="Arial"/>
            </a:endParaRPr>
          </a:p>
        </p:txBody>
      </p:sp>
      <p:sp>
        <p:nvSpPr>
          <p:cNvPr id="1434" name="Google Shape;1434;g1b68ecf4afa_0_912"/>
          <p:cNvSpPr/>
          <p:nvPr/>
        </p:nvSpPr>
        <p:spPr>
          <a:xfrm>
            <a:off x="263713"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5" name="Google Shape;1435;g1b68ecf4afa_0_912"/>
          <p:cNvSpPr txBox="1"/>
          <p:nvPr/>
        </p:nvSpPr>
        <p:spPr>
          <a:xfrm>
            <a:off x="503551" y="220087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a:t>
            </a:r>
            <a:r>
              <a:rPr lang="en-IN" sz="1200" b="0" i="0" u="none" strike="noStrike" cap="none">
                <a:solidFill>
                  <a:srgbClr val="1ED760"/>
                </a:solidFill>
                <a:latin typeface="Poppins Medium"/>
                <a:ea typeface="Poppins Medium"/>
                <a:cs typeface="Poppins Medium"/>
                <a:sym typeface="Poppins Medium"/>
              </a:rPr>
              <a:t> </a:t>
            </a:r>
            <a:r>
              <a:rPr lang="en-IN" sz="1200" b="0" i="0" u="none" strike="noStrike" cap="none">
                <a:solidFill>
                  <a:srgbClr val="B4B5B2"/>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grpSp>
        <p:nvGrpSpPr>
          <p:cNvPr id="1436" name="Google Shape;1436;g1b68ecf4afa_0_912"/>
          <p:cNvGrpSpPr/>
          <p:nvPr/>
        </p:nvGrpSpPr>
        <p:grpSpPr>
          <a:xfrm>
            <a:off x="237678" y="2214773"/>
            <a:ext cx="203700" cy="203700"/>
            <a:chOff x="431322" y="2214773"/>
            <a:chExt cx="203700" cy="203700"/>
          </a:xfrm>
        </p:grpSpPr>
        <p:sp>
          <p:nvSpPr>
            <p:cNvPr id="1437" name="Google Shape;1437;g1b68ecf4afa_0_912"/>
            <p:cNvSpPr/>
            <p:nvPr/>
          </p:nvSpPr>
          <p:spPr>
            <a:xfrm>
              <a:off x="431322" y="2214773"/>
              <a:ext cx="203700" cy="203700"/>
            </a:xfrm>
            <a:prstGeom prst="roundRect">
              <a:avLst>
                <a:gd name="adj" fmla="val 12600"/>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8" name="Google Shape;1438;g1b68ecf4afa_0_912" descr="Add with solid fill"/>
            <p:cNvPicPr preferRelativeResize="0"/>
            <p:nvPr/>
          </p:nvPicPr>
          <p:blipFill rotWithShape="1">
            <a:blip r:embed="rId4">
              <a:alphaModFix/>
            </a:blip>
            <a:srcRect/>
            <a:stretch/>
          </p:blipFill>
          <p:spPr>
            <a:xfrm>
              <a:off x="472263" y="2255714"/>
              <a:ext cx="121788" cy="121788"/>
            </a:xfrm>
            <a:prstGeom prst="rect">
              <a:avLst/>
            </a:prstGeom>
            <a:noFill/>
            <a:ln>
              <a:noFill/>
            </a:ln>
          </p:spPr>
        </p:pic>
      </p:grpSp>
      <p:sp>
        <p:nvSpPr>
          <p:cNvPr id="1439" name="Google Shape;1439;g1b68ecf4afa_0_912"/>
          <p:cNvSpPr txBox="1"/>
          <p:nvPr/>
        </p:nvSpPr>
        <p:spPr>
          <a:xfrm>
            <a:off x="503551" y="3479247"/>
            <a:ext cx="120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Methodology</a:t>
            </a:r>
            <a:endParaRPr sz="1400" b="0" i="0" u="none" strike="noStrike" cap="none">
              <a:solidFill>
                <a:srgbClr val="000000"/>
              </a:solidFill>
              <a:latin typeface="Arial"/>
              <a:ea typeface="Arial"/>
              <a:cs typeface="Arial"/>
              <a:sym typeface="Arial"/>
            </a:endParaRPr>
          </a:p>
        </p:txBody>
      </p:sp>
      <p:sp>
        <p:nvSpPr>
          <p:cNvPr id="1440" name="Google Shape;1440;g1b68ecf4afa_0_912"/>
          <p:cNvSpPr/>
          <p:nvPr/>
        </p:nvSpPr>
        <p:spPr>
          <a:xfrm>
            <a:off x="276862"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1" name="Google Shape;1441;g1b68ecf4afa_0_912">
            <a:hlinkClick r:id="rId3" action="ppaction://hlinksldjump"/>
          </p:cNvPr>
          <p:cNvSpPr txBox="1"/>
          <p:nvPr/>
        </p:nvSpPr>
        <p:spPr>
          <a:xfrm>
            <a:off x="503550" y="845775"/>
            <a:ext cx="1133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a:t>
            </a:r>
            <a:endParaRPr sz="1400" b="0" i="0" u="none" strike="noStrike" cap="none">
              <a:solidFill>
                <a:srgbClr val="000000"/>
              </a:solidFill>
              <a:latin typeface="Arial"/>
              <a:ea typeface="Arial"/>
              <a:cs typeface="Arial"/>
              <a:sym typeface="Arial"/>
            </a:endParaRPr>
          </a:p>
        </p:txBody>
      </p:sp>
      <p:sp>
        <p:nvSpPr>
          <p:cNvPr id="1442" name="Google Shape;1442;g1b68ecf4afa_0_912"/>
          <p:cNvSpPr txBox="1"/>
          <p:nvPr/>
        </p:nvSpPr>
        <p:spPr>
          <a:xfrm>
            <a:off x="2217600" y="1903525"/>
            <a:ext cx="6780600" cy="446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0" i="0" u="none" strike="noStrike" cap="none">
                <a:solidFill>
                  <a:schemeClr val="lt1"/>
                </a:solidFill>
                <a:latin typeface="Poppins"/>
                <a:ea typeface="Poppins"/>
                <a:cs typeface="Poppins"/>
                <a:sym typeface="Poppins"/>
              </a:rPr>
              <a:t>Add more songs and genres</a:t>
            </a:r>
            <a:endParaRPr sz="2200" b="0" i="0" u="none" strike="noStrike" cap="none">
              <a:solidFill>
                <a:schemeClr val="lt1"/>
              </a:solidFill>
              <a:latin typeface="Poppins"/>
              <a:ea typeface="Poppins"/>
              <a:cs typeface="Poppins"/>
              <a:sym typeface="Poppi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0" i="0" u="none" strike="noStrike" cap="none">
                <a:solidFill>
                  <a:schemeClr val="lt1"/>
                </a:solidFill>
                <a:latin typeface="Poppins"/>
                <a:ea typeface="Poppins"/>
                <a:cs typeface="Poppins"/>
                <a:sym typeface="Poppins"/>
              </a:rPr>
              <a:t>User ratings dataset</a:t>
            </a:r>
            <a:endParaRPr sz="2200" b="0" i="0" u="none" strike="noStrike" cap="none">
              <a:solidFill>
                <a:schemeClr val="lt1"/>
              </a:solidFill>
              <a:latin typeface="Poppins"/>
              <a:ea typeface="Poppins"/>
              <a:cs typeface="Poppins"/>
              <a:sym typeface="Poppins"/>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0" i="0" u="none" strike="noStrike" cap="none">
                <a:solidFill>
                  <a:schemeClr val="lt1"/>
                </a:solidFill>
                <a:latin typeface="Poppins"/>
                <a:ea typeface="Poppins"/>
                <a:cs typeface="Poppins"/>
                <a:sym typeface="Poppins"/>
              </a:rPr>
              <a:t>Days based recommendations</a:t>
            </a:r>
            <a:endParaRPr sz="2200" b="0" i="0" u="none" strike="noStrike" cap="none">
              <a:solidFill>
                <a:schemeClr val="lt1"/>
              </a:solidFill>
              <a:latin typeface="Poppins"/>
              <a:ea typeface="Poppins"/>
              <a:cs typeface="Poppins"/>
              <a:sym typeface="Poppins"/>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0" i="0" u="none" strike="noStrike" cap="none">
                <a:solidFill>
                  <a:schemeClr val="lt1"/>
                </a:solidFill>
                <a:latin typeface="Poppins"/>
                <a:ea typeface="Poppins"/>
                <a:cs typeface="Poppins"/>
                <a:sym typeface="Poppins"/>
              </a:rPr>
              <a:t>Combine different models to a full scale end product</a:t>
            </a:r>
            <a:endParaRPr sz="2200" b="0" i="0" u="none" strike="noStrike" cap="none">
              <a:solidFill>
                <a:schemeClr val="lt1"/>
              </a:solidFill>
              <a:latin typeface="Poppins"/>
              <a:ea typeface="Poppins"/>
              <a:cs typeface="Poppins"/>
              <a:sym typeface="Poppins"/>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368300" algn="l" rtl="0">
              <a:lnSpc>
                <a:spcPct val="100000"/>
              </a:lnSpc>
              <a:spcBef>
                <a:spcPts val="0"/>
              </a:spcBef>
              <a:spcAft>
                <a:spcPts val="0"/>
              </a:spcAft>
              <a:buClr>
                <a:schemeClr val="lt1"/>
              </a:buClr>
              <a:buSzPts val="2200"/>
              <a:buFont typeface="Poppins"/>
              <a:buChar char="●"/>
            </a:pPr>
            <a:r>
              <a:rPr lang="en-IN" sz="2200" b="0" i="0" u="none" strike="noStrike" cap="none">
                <a:solidFill>
                  <a:schemeClr val="lt1"/>
                </a:solidFill>
                <a:latin typeface="Poppins"/>
                <a:ea typeface="Poppins"/>
                <a:cs typeface="Poppins"/>
                <a:sym typeface="Poppins"/>
              </a:rPr>
              <a:t>Create a UI</a:t>
            </a:r>
            <a:endParaRPr sz="22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Poppins"/>
              <a:ea typeface="Poppins"/>
              <a:cs typeface="Poppins"/>
              <a:sym typeface="Poppins"/>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443" name="Google Shape;1443;g1b68ecf4afa_0_912"/>
          <p:cNvPicPr preferRelativeResize="0"/>
          <p:nvPr/>
        </p:nvPicPr>
        <p:blipFill rotWithShape="1">
          <a:blip r:embed="rId5">
            <a:alphaModFix/>
          </a:blip>
          <a:srcRect/>
          <a:stretch/>
        </p:blipFill>
        <p:spPr>
          <a:xfrm>
            <a:off x="9088597" y="1764525"/>
            <a:ext cx="2484028" cy="2468600"/>
          </a:xfrm>
          <a:prstGeom prst="rect">
            <a:avLst/>
          </a:prstGeom>
          <a:noFill/>
          <a:ln>
            <a:noFill/>
          </a:ln>
        </p:spPr>
      </p:pic>
      <p:pic>
        <p:nvPicPr>
          <p:cNvPr id="1444" name="Google Shape;1444;g1b68ecf4afa_0_912"/>
          <p:cNvPicPr preferRelativeResize="0"/>
          <p:nvPr/>
        </p:nvPicPr>
        <p:blipFill rotWithShape="1">
          <a:blip r:embed="rId6">
            <a:alphaModFix/>
          </a:blip>
          <a:srcRect/>
          <a:stretch/>
        </p:blipFill>
        <p:spPr>
          <a:xfrm>
            <a:off x="9088600" y="4392633"/>
            <a:ext cx="2484025" cy="21859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7901838"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Exploratory Data Analysis</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1ED760"/>
                </a:solidFill>
                <a:latin typeface="Poppins Medium"/>
                <a:ea typeface="Poppins Medium"/>
                <a:cs typeface="Poppins Medium"/>
              </a:rPr>
              <a:t>EDA</a:t>
            </a:r>
            <a:endParaRPr lang="en-IN" sz="1200" b="0" i="0" u="none" strike="noStrike" cap="none" dirty="0">
              <a:solidFill>
                <a:srgbClr val="1ED760"/>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6"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6"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6"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B4B5B2"/>
                </a:solidFill>
                <a:latin typeface="Poppins Medium"/>
                <a:cs typeface="Poppins Medium"/>
              </a:rPr>
              <a:t>Model</a:t>
            </a:r>
            <a:endParaRPr lang="en-IN" sz="1200" b="0" i="0" u="none" strike="noStrike" cap="none" dirty="0">
              <a:solidFill>
                <a:srgbClr val="B4B5B2"/>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6"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6"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66476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7384253"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Feature Engineering</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1ED760"/>
                </a:solidFill>
                <a:latin typeface="Poppins Medium"/>
                <a:cs typeface="Poppins Medium"/>
              </a:rPr>
              <a:t>Feature Engineering</a:t>
            </a:r>
            <a:endParaRPr lang="en-IN" sz="1200" b="0" i="0" u="none" strike="noStrike" cap="none" dirty="0">
              <a:solidFill>
                <a:srgbClr val="1ED760"/>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6"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6"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6"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B4B5B2"/>
                </a:solidFill>
                <a:latin typeface="Poppins Medium"/>
                <a:cs typeface="Poppins Medium"/>
              </a:rPr>
              <a:t>Model</a:t>
            </a:r>
            <a:endParaRPr lang="en-IN" sz="1200" b="0" i="0" u="none" strike="noStrike" cap="none" dirty="0">
              <a:solidFill>
                <a:srgbClr val="B4B5B2"/>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6"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6"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76239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7067951"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Proposed Approaches</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4"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4"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4"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1ED760"/>
                </a:solidFill>
                <a:latin typeface="Poppins Medium"/>
                <a:cs typeface="Poppins Medium"/>
              </a:rPr>
              <a:t>Model</a:t>
            </a:r>
            <a:endParaRPr lang="en-IN" sz="1200" b="0" i="0" u="none" strike="noStrike" cap="none" dirty="0">
              <a:solidFill>
                <a:srgbClr val="1ED760"/>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4"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4"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287273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7067951"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Proposed Solution</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4"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4"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4"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1ED760"/>
                </a:solidFill>
                <a:latin typeface="Poppins Medium"/>
                <a:cs typeface="Poppins Medium"/>
              </a:rPr>
              <a:t>Model</a:t>
            </a:r>
            <a:endParaRPr lang="en-IN" sz="1200" b="0" i="0" u="none" strike="noStrike" cap="none" dirty="0">
              <a:solidFill>
                <a:srgbClr val="1ED760"/>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4"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4"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41950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7067951" cy="1446509"/>
          </a:xfrm>
          <a:prstGeom prst="rect">
            <a:avLst/>
          </a:prstGeom>
          <a:noFill/>
          <a:ln>
            <a:noFill/>
          </a:ln>
        </p:spPr>
        <p:txBody>
          <a:bodyPr spcFirstLastPara="1" wrap="square" lIns="91425" tIns="45700" rIns="91425" bIns="45700" anchor="t" anchorCtr="0">
            <a:spAutoFit/>
          </a:bodyPr>
          <a:lstStyle/>
          <a:p>
            <a:r>
              <a:rPr lang="en-IN" sz="4400">
                <a:solidFill>
                  <a:srgbClr val="1ED760"/>
                </a:solidFill>
                <a:latin typeface="Poppins Medium"/>
                <a:cs typeface="Poppins Medium"/>
                <a:sym typeface="Poppins Medium"/>
              </a:rPr>
              <a:t>Results</a:t>
            </a:r>
          </a:p>
          <a:p>
            <a:endParaRPr lang="en-IN" sz="4400" dirty="0">
              <a:solidFill>
                <a:srgbClr val="1ED760"/>
              </a:solidFill>
              <a:latin typeface="Poppins Medium"/>
              <a:cs typeface="Poppins Medium"/>
            </a:endParaRPr>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4"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4"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4"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cs typeface="Poppins Medium"/>
              </a:rPr>
              <a:t>Model</a:t>
            </a:r>
            <a:endParaRPr lang="en-IN" sz="1200" b="0" i="0" u="none" strike="noStrike" cap="none" dirty="0">
              <a:solidFill>
                <a:srgbClr val="A5A5A5"/>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4"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1ED760"/>
                </a:solidFill>
                <a:latin typeface="Poppins Medium"/>
                <a:cs typeface="Poppins Medium"/>
                <a:sym typeface="Poppins Medium"/>
              </a:rPr>
              <a:t>Results</a:t>
            </a:r>
            <a:endParaRPr lang="en-IN" sz="1200" b="0" i="0" u="none" strike="noStrike" cap="none" dirty="0">
              <a:solidFill>
                <a:srgbClr val="1ED760"/>
              </a:solidFill>
              <a:latin typeface="Poppins Medium"/>
              <a:cs typeface="Poppins Medium"/>
            </a:endParaRPr>
          </a:p>
        </p:txBody>
      </p:sp>
      <p:sp>
        <p:nvSpPr>
          <p:cNvPr id="304" name="Google Shape;304;p4">
            <a:hlinkClick r:id="rId4"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23590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lt1"/>
                </a:solidFill>
                <a:latin typeface="Poppins Medium"/>
                <a:ea typeface="Poppins Medium"/>
                <a:cs typeface="Poppins Medium"/>
              </a:rPr>
              <a:t>Scott M</a:t>
            </a:r>
            <a:endParaRPr lang="en-IN" sz="1200" b="0" i="0" u="none" strike="noStrike" cap="none" dirty="0">
              <a:solidFill>
                <a:schemeClr val="lt1"/>
              </a:solidFill>
              <a:latin typeface="Poppins Medium"/>
              <a:ea typeface="Poppins Medium"/>
              <a:cs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4"/>
          <p:cNvSpPr/>
          <p:nvPr/>
        </p:nvSpPr>
        <p:spPr>
          <a:xfrm>
            <a:off x="1963796" y="1450865"/>
            <a:ext cx="10228203" cy="5422846"/>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4"/>
          <p:cNvSpPr txBox="1"/>
          <p:nvPr/>
        </p:nvSpPr>
        <p:spPr>
          <a:xfrm>
            <a:off x="2157315" y="556580"/>
            <a:ext cx="9008894" cy="769401"/>
          </a:xfrm>
          <a:prstGeom prst="rect">
            <a:avLst/>
          </a:prstGeom>
          <a:noFill/>
          <a:ln>
            <a:noFill/>
          </a:ln>
        </p:spPr>
        <p:txBody>
          <a:bodyPr spcFirstLastPara="1" wrap="square" lIns="91425" tIns="45700" rIns="91425" bIns="45700" anchor="t" anchorCtr="0">
            <a:spAutoFit/>
          </a:bodyPr>
          <a:lstStyle/>
          <a:p>
            <a:r>
              <a:rPr lang="en-IN" sz="4400" dirty="0">
                <a:solidFill>
                  <a:srgbClr val="1ED760"/>
                </a:solidFill>
                <a:latin typeface="Poppins Medium"/>
                <a:cs typeface="Poppins Medium"/>
                <a:sym typeface="Poppins Medium"/>
              </a:rPr>
              <a:t>Conclusions and Future Work</a:t>
            </a:r>
            <a:endParaRPr lang="en-US" dirty="0"/>
          </a:p>
        </p:txBody>
      </p:sp>
      <p:sp>
        <p:nvSpPr>
          <p:cNvPr id="266" name="Google Shape;266;p4"/>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4">
            <a:hlinkClick r:id="rId3" action="ppaction://hlinksldjump"/>
          </p:cNvPr>
          <p:cNvSpPr/>
          <p:nvPr/>
        </p:nvSpPr>
        <p:spPr>
          <a:xfrm>
            <a:off x="206435"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rgbClr val="1ED760"/>
              </a:solidFill>
              <a:highlight>
                <a:srgbClr val="FFFF00"/>
              </a:highlight>
              <a:latin typeface="Calibri"/>
              <a:ea typeface="Calibri"/>
              <a:cs typeface="Calibri"/>
            </a:endParaRPr>
          </a:p>
        </p:txBody>
      </p:sp>
      <p:sp>
        <p:nvSpPr>
          <p:cNvPr id="280" name="Google Shape;280;p4">
            <a:hlinkClick r:id="rId3" action="ppaction://hlinksldjump"/>
          </p:cNvPr>
          <p:cNvSpPr txBox="1"/>
          <p:nvPr/>
        </p:nvSpPr>
        <p:spPr>
          <a:xfrm>
            <a:off x="503551" y="1216292"/>
            <a:ext cx="1450637"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chemeClr val="accent3"/>
                </a:solidFill>
                <a:latin typeface="Poppins Medium"/>
                <a:cs typeface="Poppins Medium"/>
              </a:rPr>
              <a:t>Assumptions/ Hypothesis</a:t>
            </a:r>
            <a:endParaRPr lang="en-IN" sz="1200" b="0" i="0" u="none" strike="noStrike" cap="none" dirty="0">
              <a:solidFill>
                <a:schemeClr val="accent3"/>
              </a:solidFill>
              <a:latin typeface="Poppins Medium"/>
              <a:cs typeface="Poppins Medium"/>
            </a:endParaRPr>
          </a:p>
        </p:txBody>
      </p:sp>
      <p:sp>
        <p:nvSpPr>
          <p:cNvPr id="281" name="Google Shape;281;p4">
            <a:hlinkClick r:id="rId3" action="ppaction://hlinksldjump"/>
          </p:cNvPr>
          <p:cNvSpPr txBox="1"/>
          <p:nvPr/>
        </p:nvSpPr>
        <p:spPr>
          <a:xfrm>
            <a:off x="503552" y="1762895"/>
            <a:ext cx="105089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ea typeface="Poppins Medium"/>
                <a:cs typeface="Poppins Medium"/>
              </a:rPr>
              <a:t>EDA</a:t>
            </a:r>
            <a:endParaRPr lang="en-IN" sz="1200" b="0" i="0" u="none" strike="noStrike" cap="none" dirty="0">
              <a:solidFill>
                <a:srgbClr val="A5A5A5"/>
              </a:solidFill>
              <a:latin typeface="Poppins Medium"/>
              <a:ea typeface="Poppins Medium"/>
              <a:cs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r:id="rId3"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4" name="Google Shape;284;p4">
              <a:hlinkClick r:id="rId3"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285" name="Google Shape;285;p4">
              <a:hlinkClick r:id="rId3"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
        <p:nvSpPr>
          <p:cNvPr id="286" name="Google Shape;286;p4">
            <a:hlinkClick r:id="rId4" action="ppaction://hlinksldjump"/>
          </p:cNvPr>
          <p:cNvSpPr txBox="1"/>
          <p:nvPr/>
        </p:nvSpPr>
        <p:spPr>
          <a:xfrm>
            <a:off x="503551" y="2083038"/>
            <a:ext cx="1208705"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B4B5B2"/>
                </a:solidFill>
                <a:latin typeface="Poppins Medium"/>
                <a:cs typeface="Poppins Medium"/>
              </a:rPr>
              <a:t>Feature Engineering</a:t>
            </a:r>
            <a:endParaRPr lang="en-IN" sz="1200" b="0" i="0" u="none" strike="noStrike" cap="none" dirty="0">
              <a:solidFill>
                <a:srgbClr val="B4B5B2"/>
              </a:solidFill>
              <a:latin typeface="Poppins Medium"/>
              <a:cs typeface="Poppins Medium"/>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r:id="rId4"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9" name="Google Shape;289;p4" descr="Add with solid fill">
              <a:hlinkClick r:id="rId4" action="ppaction://hlinksldjump"/>
            </p:cNvPr>
            <p:cNvPicPr preferRelativeResize="0"/>
            <p:nvPr/>
          </p:nvPicPr>
          <p:blipFill rotWithShape="1">
            <a:blip r:embed="rId5">
              <a:alphaModFix/>
            </a:blip>
            <a:srcRect/>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r:id="rId4"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p4" descr="Heart with solid fill">
              <a:hlinkClick r:id="rId4"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4">
            <a:hlinkClick r:id="rId4" action="ppaction://hlinksldjump"/>
          </p:cNvPr>
          <p:cNvSpPr txBox="1"/>
          <p:nvPr/>
        </p:nvSpPr>
        <p:spPr>
          <a:xfrm>
            <a:off x="503551" y="2649959"/>
            <a:ext cx="14574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rgbClr val="A5A5A5"/>
                </a:solidFill>
                <a:latin typeface="Poppins Medium"/>
                <a:cs typeface="Poppins Medium"/>
              </a:rPr>
              <a:t>Model</a:t>
            </a:r>
            <a:endParaRPr lang="en-IN" sz="1200" b="0" i="0" u="none" strike="noStrike" cap="none" dirty="0">
              <a:solidFill>
                <a:srgbClr val="A5A5A5"/>
              </a:solidFill>
              <a:latin typeface="Poppins Medium"/>
              <a:cs typeface="Poppins Medium"/>
            </a:endParaRPr>
          </a:p>
        </p:txBody>
      </p:sp>
      <p:cxnSp>
        <p:nvCxnSpPr>
          <p:cNvPr id="294" name="Google Shape;294;p4"/>
          <p:cNvCxnSpPr/>
          <p:nvPr/>
        </p:nvCxnSpPr>
        <p:spPr>
          <a:xfrm>
            <a:off x="143879" y="3203103"/>
            <a:ext cx="1410567" cy="0"/>
          </a:xfrm>
          <a:prstGeom prst="straightConnector1">
            <a:avLst/>
          </a:prstGeom>
          <a:noFill/>
          <a:ln w="9525" cap="flat" cmpd="sng">
            <a:solidFill>
              <a:srgbClr val="555554"/>
            </a:solidFill>
            <a:prstDash val="solid"/>
            <a:miter lim="800000"/>
            <a:headEnd type="none" w="sm" len="sm"/>
            <a:tailEnd type="none" w="sm" len="sm"/>
          </a:ln>
        </p:spPr>
      </p:cxnSp>
      <p:grpSp>
        <p:nvGrpSpPr>
          <p:cNvPr id="296" name="Google Shape;296;p4"/>
          <p:cNvGrpSpPr/>
          <p:nvPr/>
        </p:nvGrpSpPr>
        <p:grpSpPr>
          <a:xfrm>
            <a:off x="2160770" y="195278"/>
            <a:ext cx="297947" cy="297947"/>
            <a:chOff x="8892506" y="664914"/>
            <a:chExt cx="209401" cy="209401"/>
          </a:xfrm>
        </p:grpSpPr>
        <p:sp>
          <p:nvSpPr>
            <p:cNvPr id="297" name="Google Shape;297;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2" name="Google Shape;302;p4">
            <a:hlinkClick r:id="rId3" action="ppaction://hlinksldjump"/>
          </p:cNvPr>
          <p:cNvSpPr/>
          <p:nvPr/>
        </p:nvSpPr>
        <p:spPr>
          <a:xfrm>
            <a:off x="211834"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
            <a:hlinkClick r:id="rId4" action="ppaction://hlinksldjump"/>
          </p:cNvPr>
          <p:cNvSpPr txBox="1"/>
          <p:nvPr/>
        </p:nvSpPr>
        <p:spPr>
          <a:xfrm>
            <a:off x="503551" y="3479247"/>
            <a:ext cx="1204176" cy="276999"/>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None/>
            </a:pPr>
            <a:r>
              <a:rPr lang="en-IN" sz="1200" dirty="0">
                <a:solidFill>
                  <a:srgbClr val="B4B5B2"/>
                </a:solidFill>
                <a:latin typeface="Poppins Medium"/>
                <a:cs typeface="Poppins Medium"/>
                <a:sym typeface="Poppins Medium"/>
              </a:rPr>
              <a:t>Results</a:t>
            </a:r>
            <a:endParaRPr lang="en-IN" sz="1200" b="0" i="0" u="none" strike="noStrike" cap="none" dirty="0">
              <a:solidFill>
                <a:srgbClr val="B4B5B2"/>
              </a:solidFill>
              <a:latin typeface="Poppins Medium"/>
              <a:cs typeface="Poppins Medium"/>
            </a:endParaRPr>
          </a:p>
        </p:txBody>
      </p:sp>
      <p:sp>
        <p:nvSpPr>
          <p:cNvPr id="304" name="Google Shape;304;p4">
            <a:hlinkClick r:id="rId4" action="ppaction://hlinksldjump"/>
          </p:cNvPr>
          <p:cNvSpPr/>
          <p:nvPr/>
        </p:nvSpPr>
        <p:spPr>
          <a:xfrm>
            <a:off x="276862"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4"/>
          <p:cNvSpPr txBox="1"/>
          <p:nvPr/>
        </p:nvSpPr>
        <p:spPr>
          <a:xfrm>
            <a:off x="503551" y="3829890"/>
            <a:ext cx="1353602" cy="461624"/>
          </a:xfrm>
          <a:prstGeom prst="rect">
            <a:avLst/>
          </a:prstGeom>
          <a:noFill/>
          <a:ln>
            <a:noFill/>
          </a:ln>
        </p:spPr>
        <p:txBody>
          <a:bodyPr spcFirstLastPara="1" wrap="square" lIns="91425" tIns="45700" rIns="91425" bIns="45700" anchor="t" anchorCtr="0">
            <a:spAutoFit/>
          </a:bodyPr>
          <a:lstStyle/>
          <a:p>
            <a:pPr>
              <a:buSzPts val="1200"/>
            </a:pPr>
            <a:r>
              <a:rPr lang="en-IN" sz="1200" b="0" i="0" u="none" strike="noStrike" cap="none" dirty="0">
                <a:solidFill>
                  <a:srgbClr val="B4B5B2"/>
                </a:solidFill>
                <a:latin typeface="Poppins Medium"/>
                <a:ea typeface="Poppins Medium"/>
                <a:cs typeface="Poppins Medium"/>
                <a:sym typeface="Poppins Medium"/>
              </a:rPr>
              <a:t>Conclusions</a:t>
            </a:r>
            <a:r>
              <a:rPr lang="en-IN" sz="1200" dirty="0">
                <a:solidFill>
                  <a:srgbClr val="B4B5B2"/>
                </a:solidFill>
                <a:latin typeface="Poppins Medium"/>
                <a:ea typeface="Poppins Medium"/>
                <a:cs typeface="Poppins Medium"/>
                <a:sym typeface="Poppins Medium"/>
              </a:rPr>
              <a:t>/</a:t>
            </a:r>
            <a:endParaRPr lang="en-US" dirty="0">
              <a:ea typeface="Poppins Medium"/>
              <a:sym typeface="Poppins Medium"/>
            </a:endParaRPr>
          </a:p>
          <a:p>
            <a:pPr>
              <a:buSzPts val="1200"/>
            </a:pPr>
            <a:r>
              <a:rPr lang="en-IN" sz="1200" dirty="0">
                <a:solidFill>
                  <a:srgbClr val="B4B5B2"/>
                </a:solidFill>
                <a:latin typeface="Poppins Medium"/>
                <a:cs typeface="Poppins Medium"/>
              </a:rPr>
              <a:t>Future Work</a:t>
            </a:r>
            <a:endParaRPr lang="en-IN" sz="1200" b="0" i="0" u="none" strike="noStrike" cap="none" dirty="0">
              <a:solidFill>
                <a:srgbClr val="B4B5B2"/>
              </a:solidFill>
              <a:latin typeface="Poppins Medium"/>
              <a:cs typeface="Poppins Medium"/>
            </a:endParaRPr>
          </a:p>
        </p:txBody>
      </p:sp>
      <p:sp>
        <p:nvSpPr>
          <p:cNvPr id="306" name="Google Shape;306;p4"/>
          <p:cNvSpPr/>
          <p:nvPr/>
        </p:nvSpPr>
        <p:spPr>
          <a:xfrm>
            <a:off x="263713"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p4">
            <a:hlinkClick r:id="rId3" action="ppaction://hlinksldjump"/>
          </p:cNvPr>
          <p:cNvSpPr txBox="1"/>
          <p:nvPr/>
        </p:nvSpPr>
        <p:spPr>
          <a:xfrm>
            <a:off x="503550" y="712229"/>
            <a:ext cx="1133700" cy="461624"/>
          </a:xfrm>
          <a:prstGeom prst="rect">
            <a:avLst/>
          </a:prstGeom>
          <a:noFill/>
          <a:ln>
            <a:noFill/>
          </a:ln>
        </p:spPr>
        <p:txBody>
          <a:bodyPr spcFirstLastPara="1" wrap="square" lIns="91425" tIns="45700" rIns="91425" bIns="45700" anchor="t" anchorCtr="0">
            <a:spAutoFit/>
          </a:bodyPr>
          <a:lstStyle/>
          <a:p>
            <a:pPr>
              <a:buSzPts val="1200"/>
            </a:pPr>
            <a:r>
              <a:rPr lang="en-IN" sz="1200" dirty="0">
                <a:solidFill>
                  <a:srgbClr val="A5A5A5"/>
                </a:solidFill>
                <a:latin typeface="Poppins Medium"/>
                <a:cs typeface="Poppins Medium"/>
              </a:rPr>
              <a:t>Problem Statement</a:t>
            </a:r>
            <a:endParaRPr lang="en-US">
              <a:solidFill>
                <a:srgbClr val="A5A5A5"/>
              </a:solidFill>
            </a:endParaRPr>
          </a:p>
        </p:txBody>
      </p:sp>
      <p:sp>
        <p:nvSpPr>
          <p:cNvPr id="6" name="Google Shape;415;g21653c6a2de_0_70">
            <a:extLst>
              <a:ext uri="{FF2B5EF4-FFF2-40B4-BE49-F238E27FC236}">
                <a16:creationId xmlns:a16="http://schemas.microsoft.com/office/drawing/2014/main" id="{6AC3AA49-49E4-CC01-04C8-5005E665CDA6}"/>
              </a:ext>
            </a:extLst>
          </p:cNvPr>
          <p:cNvSpPr txBox="1"/>
          <p:nvPr/>
        </p:nvSpPr>
        <p:spPr>
          <a:xfrm>
            <a:off x="2265900" y="1589563"/>
            <a:ext cx="9176978" cy="2308294"/>
          </a:xfrm>
          <a:prstGeom prst="rect">
            <a:avLst/>
          </a:prstGeom>
          <a:noFill/>
          <a:ln>
            <a:noFill/>
          </a:ln>
        </p:spPr>
        <p:txBody>
          <a:bodyPr spcFirstLastPara="1" wrap="square" lIns="91425" tIns="91425" rIns="91425" bIns="91425" anchor="t" anchorCtr="0">
            <a:spAutoFit/>
          </a:bodyPr>
          <a:lstStyle/>
          <a:p>
            <a:pPr marL="457200" indent="-355600">
              <a:lnSpc>
                <a:spcPct val="115000"/>
              </a:lnSpc>
              <a:buClr>
                <a:schemeClr val="lt1"/>
              </a:buClr>
              <a:buSzPts val="2000"/>
              <a:buFont typeface="Poppins"/>
              <a:buChar char="●"/>
            </a:pPr>
            <a:r>
              <a:rPr lang="en-IN" sz="2000" dirty="0">
                <a:solidFill>
                  <a:schemeClr val="lt1"/>
                </a:solidFill>
                <a:latin typeface="Poppins"/>
                <a:ea typeface="Poppins"/>
                <a:cs typeface="Poppins"/>
              </a:rPr>
              <a:t>The goal of this project is to be able to identify song genres using their lyrics</a:t>
            </a:r>
          </a:p>
          <a:p>
            <a:pPr marL="457200" indent="-355600">
              <a:lnSpc>
                <a:spcPct val="114999"/>
              </a:lnSpc>
              <a:buClr>
                <a:schemeClr val="lt1"/>
              </a:buClr>
              <a:buSzPts val="2000"/>
              <a:buFont typeface="Poppins"/>
              <a:buChar char="●"/>
            </a:pPr>
            <a:r>
              <a:rPr lang="en-IN" sz="2000" dirty="0">
                <a:solidFill>
                  <a:schemeClr val="lt1"/>
                </a:solidFill>
                <a:latin typeface="Poppins"/>
                <a:ea typeface="Poppins"/>
                <a:cs typeface="Poppins"/>
              </a:rPr>
              <a:t>Being able to correctly classify songs into different classes based on their lyrics can allow for better personalized recommendations for songs  in the future based on similar themes</a:t>
            </a:r>
          </a:p>
          <a:p>
            <a:pPr marL="457200" indent="-355600">
              <a:lnSpc>
                <a:spcPct val="114999"/>
              </a:lnSpc>
              <a:buClr>
                <a:schemeClr val="lt1"/>
              </a:buClr>
              <a:buSzPts val="2000"/>
              <a:buFont typeface="Poppins"/>
              <a:buChar char="●"/>
            </a:pPr>
            <a:endParaRPr lang="en-IN" sz="2000" dirty="0">
              <a:solidFill>
                <a:schemeClr val="lt1"/>
              </a:solidFill>
              <a:latin typeface="Poppins"/>
              <a:ea typeface="Poppins"/>
              <a:cs typeface="Poppins"/>
            </a:endParaRPr>
          </a:p>
        </p:txBody>
      </p:sp>
      <p:grpSp>
        <p:nvGrpSpPr>
          <p:cNvPr id="7" name="Google Shape;388;g21653c6a2de_0_70">
            <a:extLst>
              <a:ext uri="{FF2B5EF4-FFF2-40B4-BE49-F238E27FC236}">
                <a16:creationId xmlns:a16="http://schemas.microsoft.com/office/drawing/2014/main" id="{9F373C89-6750-F93D-59FA-B993A114AA3B}"/>
              </a:ext>
            </a:extLst>
          </p:cNvPr>
          <p:cNvGrpSpPr/>
          <p:nvPr/>
        </p:nvGrpSpPr>
        <p:grpSpPr>
          <a:xfrm>
            <a:off x="237678" y="1764517"/>
            <a:ext cx="177883" cy="206002"/>
            <a:chOff x="431322" y="1764517"/>
            <a:chExt cx="177883" cy="206002"/>
          </a:xfrm>
        </p:grpSpPr>
        <p:sp>
          <p:nvSpPr>
            <p:cNvPr id="3" name="Google Shape;389;g21653c6a2de_0_70">
              <a:hlinkClick r:id="rId3" action="ppaction://hlinksldjump"/>
              <a:extLst>
                <a:ext uri="{FF2B5EF4-FFF2-40B4-BE49-F238E27FC236}">
                  <a16:creationId xmlns:a16="http://schemas.microsoft.com/office/drawing/2014/main" id="{45755F77-4255-DE10-B0B3-0C0E768F073B}"/>
                </a:ext>
              </a:extLst>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4" name="Google Shape;390;g21653c6a2de_0_70">
              <a:hlinkClick r:id="rId3" action="ppaction://hlinksldjump"/>
              <a:extLst>
                <a:ext uri="{FF2B5EF4-FFF2-40B4-BE49-F238E27FC236}">
                  <a16:creationId xmlns:a16="http://schemas.microsoft.com/office/drawing/2014/main" id="{13C0827F-03BE-00EE-451B-13684F6C4D3E}"/>
                </a:ext>
              </a:extLst>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5" name="Google Shape;391;g21653c6a2de_0_70">
              <a:hlinkClick r:id="rId3" action="ppaction://hlinksldjump"/>
              <a:extLst>
                <a:ext uri="{FF2B5EF4-FFF2-40B4-BE49-F238E27FC236}">
                  <a16:creationId xmlns:a16="http://schemas.microsoft.com/office/drawing/2014/main" id="{94ED766A-8DFD-9458-D84E-EFA39A3CBE26}"/>
                </a:ext>
              </a:extLst>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grpSp>
    </p:spTree>
    <p:extLst>
      <p:ext uri="{BB962C8B-B14F-4D97-AF65-F5344CB8AC3E}">
        <p14:creationId xmlns:p14="http://schemas.microsoft.com/office/powerpoint/2010/main" val="195096072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revision>244</cp:revision>
  <dcterms:created xsi:type="dcterms:W3CDTF">2022-11-28T05:54:09Z</dcterms:created>
  <dcterms:modified xsi:type="dcterms:W3CDTF">2023-05-24T20:24:31Z</dcterms:modified>
</cp:coreProperties>
</file>